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2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2022</a:t>
            </a:r>
            <a:r>
              <a:rPr dirty="0" sz="1400" spc="-30" b="1">
                <a:latin typeface="CenturyOldst"/>
                <a:cs typeface="CenturyOldst"/>
              </a:rPr>
              <a:t> </a:t>
            </a:r>
            <a:r>
              <a:rPr dirty="0" sz="1350" spc="-30">
                <a:latin typeface="SimSun"/>
                <a:cs typeface="SimSun"/>
              </a:rPr>
              <a:t>年度 制</a:t>
            </a:r>
            <a:r>
              <a:rPr dirty="0" sz="1350">
                <a:latin typeface="SimSun"/>
                <a:cs typeface="SimSun"/>
              </a:rPr>
              <a:t>御</a:t>
            </a:r>
            <a:r>
              <a:rPr dirty="0" sz="1350">
                <a:latin typeface="SimSun"/>
                <a:cs typeface="SimSun"/>
              </a:rPr>
              <a:t>工</a:t>
            </a:r>
            <a:r>
              <a:rPr dirty="0" sz="1350" spc="-210">
                <a:latin typeface="SimSun"/>
                <a:cs typeface="SimSun"/>
              </a:rPr>
              <a:t>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29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2</a:t>
            </a:r>
            <a:r>
              <a:rPr dirty="0" sz="1400" spc="-25" b="1">
                <a:latin typeface="CenturyOldst"/>
                <a:cs typeface="CenturyOldst"/>
              </a:rPr>
              <a:t> </a:t>
            </a:r>
            <a:r>
              <a:rPr dirty="0" sz="1350">
                <a:latin typeface="SimSun"/>
                <a:cs typeface="SimSun"/>
              </a:rPr>
              <a:t>回</a:t>
            </a:r>
            <a:r>
              <a:rPr dirty="0" sz="1350">
                <a:latin typeface="SimSun"/>
                <a:cs typeface="SimSun"/>
              </a:rPr>
              <a:t>レ</a:t>
            </a:r>
            <a:r>
              <a:rPr dirty="0" sz="1350">
                <a:latin typeface="SimSun"/>
                <a:cs typeface="SimSun"/>
              </a:rPr>
              <a:t>ポ</a:t>
            </a:r>
            <a:r>
              <a:rPr dirty="0" sz="1350">
                <a:latin typeface="SimSun"/>
                <a:cs typeface="SimSun"/>
              </a:rPr>
              <a:t>ー</a:t>
            </a:r>
            <a:r>
              <a:rPr dirty="0" sz="1350" spc="-50">
                <a:latin typeface="SimSun"/>
                <a:cs typeface="SimSun"/>
              </a:rPr>
              <a:t>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r10"/>
                <a:cs typeface="cmr10"/>
              </a:rPr>
              <a:t>5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r10"/>
                <a:cs typeface="cmr10"/>
              </a:rPr>
              <a:t>E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51687" y="1546763"/>
            <a:ext cx="3047365" cy="5930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38100" marR="30480">
              <a:lnSpc>
                <a:spcPct val="126600"/>
              </a:lnSpc>
              <a:spcBef>
                <a:spcPts val="70"/>
              </a:spcBef>
            </a:pPr>
            <a:r>
              <a:rPr dirty="0" sz="1000" spc="-50" b="1">
                <a:latin typeface="Cambria"/>
                <a:cs typeface="Cambria"/>
              </a:rPr>
              <a:t>[</a:t>
            </a:r>
            <a:r>
              <a:rPr dirty="0" sz="950" spc="-60">
                <a:latin typeface="SimSun"/>
                <a:cs typeface="SimSun"/>
              </a:rPr>
              <a:t>問題 </a:t>
            </a:r>
            <a:r>
              <a:rPr dirty="0" sz="1000" spc="-40" b="1">
                <a:latin typeface="Cambria"/>
                <a:cs typeface="Cambria"/>
              </a:rPr>
              <a:t>1]</a:t>
            </a:r>
            <a:r>
              <a:rPr dirty="0" sz="1000" spc="635" b="1">
                <a:latin typeface="Cambria"/>
                <a:cs typeface="Cambria"/>
              </a:rPr>
              <a:t> </a:t>
            </a:r>
            <a:r>
              <a:rPr dirty="0" sz="950" spc="-60">
                <a:latin typeface="SimSun"/>
                <a:cs typeface="SimSun"/>
              </a:rPr>
              <a:t>制御対象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30">
                <a:latin typeface="cmr10"/>
                <a:cs typeface="cmr10"/>
              </a:rPr>
              <a:t>(</a:t>
            </a:r>
            <a:r>
              <a:rPr dirty="0" sz="1000" spc="-30" b="0" i="1">
                <a:latin typeface="Bookman Old Style"/>
                <a:cs typeface="Bookman Old Style"/>
              </a:rPr>
              <a:t>s</a:t>
            </a:r>
            <a:r>
              <a:rPr dirty="0" sz="1000" spc="-40">
                <a:latin typeface="cmr10"/>
                <a:cs typeface="cmr10"/>
              </a:rPr>
              <a:t>) </a:t>
            </a:r>
            <a:r>
              <a:rPr dirty="0" sz="950" spc="-30">
                <a:latin typeface="SimSun"/>
                <a:cs typeface="SimSun"/>
              </a:rPr>
              <a:t>について，</a:t>
            </a:r>
            <a:r>
              <a:rPr dirty="0" sz="1000" spc="-50">
                <a:latin typeface="cmr10"/>
                <a:cs typeface="cmr10"/>
              </a:rPr>
              <a:t>P</a:t>
            </a:r>
            <a:r>
              <a:rPr dirty="0" sz="1000" spc="-150">
                <a:latin typeface="cmr10"/>
                <a:cs typeface="cmr10"/>
              </a:rPr>
              <a:t> </a:t>
            </a:r>
            <a:r>
              <a:rPr dirty="0" sz="950" spc="-75">
                <a:latin typeface="SimSun"/>
                <a:cs typeface="SimSun"/>
              </a:rPr>
              <a:t>制御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cmr10"/>
                <a:cs typeface="cmr10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s</a:t>
            </a:r>
            <a:r>
              <a:rPr dirty="0" sz="1000" spc="5">
                <a:latin typeface="cmr10"/>
                <a:cs typeface="cmr10"/>
              </a:rPr>
              <a:t>)= </a:t>
            </a:r>
            <a:r>
              <a:rPr dirty="0" sz="1000" spc="-5">
                <a:latin typeface="cmr10"/>
                <a:cs typeface="cmr10"/>
              </a:rPr>
              <a:t>50</a:t>
            </a:r>
            <a:r>
              <a:rPr dirty="0" sz="950" spc="-35">
                <a:latin typeface="SimSun"/>
                <a:cs typeface="SimSun"/>
              </a:rPr>
              <a:t>のオーバシュートをなくすように，</a:t>
            </a:r>
            <a:r>
              <a:rPr dirty="0" sz="1000" spc="-15">
                <a:latin typeface="cmr10"/>
                <a:cs typeface="cmr10"/>
              </a:rPr>
              <a:t>PD</a:t>
            </a:r>
            <a:r>
              <a:rPr dirty="0" sz="1000" spc="-135">
                <a:latin typeface="cmr10"/>
                <a:cs typeface="cmr10"/>
              </a:rPr>
              <a:t> </a:t>
            </a:r>
            <a:r>
              <a:rPr dirty="0" sz="950" spc="-80">
                <a:latin typeface="SimSun"/>
                <a:cs typeface="SimSun"/>
              </a:rPr>
              <a:t>制御の </a:t>
            </a:r>
            <a:r>
              <a:rPr dirty="0" sz="1000" spc="125" b="0" i="1">
                <a:latin typeface="Bookman Old Style"/>
                <a:cs typeface="Bookman Old Style"/>
              </a:rPr>
              <a:t>K</a:t>
            </a:r>
            <a:r>
              <a:rPr dirty="0" baseline="-11904" sz="1050" spc="187" b="0" i="1">
                <a:latin typeface="Bookman Old Style"/>
                <a:cs typeface="Bookman Old Style"/>
              </a:rPr>
              <a:t>D</a:t>
            </a:r>
            <a:r>
              <a:rPr dirty="0" baseline="-11904" sz="1050" spc="209" b="0" i="1">
                <a:latin typeface="Bookman Old Style"/>
                <a:cs typeface="Bookman Old Style"/>
              </a:rPr>
              <a:t> </a:t>
            </a:r>
            <a:r>
              <a:rPr dirty="0" sz="950" spc="-25">
                <a:latin typeface="SimSun"/>
                <a:cs typeface="SimSun"/>
              </a:rPr>
              <a:t>を設</a:t>
            </a:r>
            <a:r>
              <a:rPr dirty="0" sz="950">
                <a:latin typeface="SimSun"/>
                <a:cs typeface="SimSun"/>
              </a:rPr>
              <a:t>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30072" y="2254470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25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r10"/>
                <a:cs typeface="cmr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r10"/>
                <a:cs typeface="cmr10"/>
              </a:rPr>
              <a:t>)= 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614919" y="216913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283055" y="2361844"/>
            <a:ext cx="751840" cy="0"/>
          </a:xfrm>
          <a:custGeom>
            <a:avLst/>
            <a:gdLst/>
            <a:ahLst/>
            <a:cxnLst/>
            <a:rect l="l" t="t" r="r" b="b"/>
            <a:pathLst>
              <a:path w="751839" h="0">
                <a:moveTo>
                  <a:pt x="0" y="0"/>
                </a:moveTo>
                <a:lnTo>
                  <a:pt x="75133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70508" y="2341337"/>
            <a:ext cx="7791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cmr10"/>
                <a:cs typeface="cmr10"/>
              </a:rPr>
              <a:t>(</a:t>
            </a:r>
            <a:r>
              <a:rPr dirty="0" sz="1000" spc="-50" b="0" i="1">
                <a:latin typeface="Bookman Old Style"/>
                <a:cs typeface="Bookman Old Style"/>
              </a:rPr>
              <a:t>s</a:t>
            </a:r>
            <a:r>
              <a:rPr dirty="0" sz="1000" spc="-65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105">
                <a:latin typeface="cmr10"/>
                <a:cs typeface="cmr10"/>
              </a:rPr>
              <a:t> </a:t>
            </a:r>
            <a:r>
              <a:rPr dirty="0" sz="1000" spc="-30">
                <a:latin typeface="cmr10"/>
                <a:cs typeface="cmr10"/>
              </a:rPr>
              <a:t>1)(</a:t>
            </a:r>
            <a:r>
              <a:rPr dirty="0" sz="1000" spc="-30" b="0" i="1">
                <a:latin typeface="Bookman Old Style"/>
                <a:cs typeface="Bookman Old Style"/>
              </a:rPr>
              <a:t>s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105">
                <a:latin typeface="cmr10"/>
                <a:cs typeface="cmr10"/>
              </a:rPr>
              <a:t> </a:t>
            </a:r>
            <a:r>
              <a:rPr dirty="0" sz="1000" spc="-25">
                <a:latin typeface="cmr10"/>
                <a:cs typeface="cmr10"/>
              </a:rPr>
              <a:t>5)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385803" y="2254465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r10"/>
                <a:cs typeface="cmr10"/>
              </a:rPr>
              <a:t>(1)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67943" y="2682701"/>
            <a:ext cx="1482725" cy="468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4320">
              <a:lnSpc>
                <a:spcPct val="100000"/>
              </a:lnSpc>
              <a:spcBef>
                <a:spcPts val="95"/>
              </a:spcBef>
            </a:pPr>
            <a:r>
              <a:rPr dirty="0" sz="1000" spc="95" b="0" i="1">
                <a:latin typeface="Bookman Old Style"/>
                <a:cs typeface="Bookman Old Style"/>
              </a:rPr>
              <a:t>K</a:t>
            </a:r>
            <a:r>
              <a:rPr dirty="0" baseline="-11904" sz="1050" spc="142" b="0" i="1">
                <a:latin typeface="Bookman Old Style"/>
                <a:cs typeface="Bookman Old Style"/>
              </a:rPr>
              <a:t>PD</a:t>
            </a:r>
            <a:r>
              <a:rPr dirty="0" sz="1000" spc="95">
                <a:latin typeface="cmr10"/>
                <a:cs typeface="cmr10"/>
              </a:rPr>
              <a:t>(</a:t>
            </a:r>
            <a:r>
              <a:rPr dirty="0" sz="1000" spc="95" b="0" i="1">
                <a:latin typeface="Bookman Old Style"/>
                <a:cs typeface="Bookman Old Style"/>
              </a:rPr>
              <a:t>s</a:t>
            </a:r>
            <a:r>
              <a:rPr dirty="0" sz="1000" spc="95">
                <a:latin typeface="cmr10"/>
                <a:cs typeface="cmr10"/>
              </a:rPr>
              <a:t>)=</a:t>
            </a:r>
            <a:r>
              <a:rPr dirty="0" sz="1000" spc="-35">
                <a:latin typeface="cmr10"/>
                <a:cs typeface="cmr10"/>
              </a:rPr>
              <a:t> </a:t>
            </a:r>
            <a:r>
              <a:rPr dirty="0" sz="1000" spc="-10">
                <a:latin typeface="cmr10"/>
                <a:cs typeface="cmr10"/>
              </a:rPr>
              <a:t>50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K</a:t>
            </a:r>
            <a:r>
              <a:rPr dirty="0" baseline="-11904" sz="1050" spc="82" b="0" i="1">
                <a:latin typeface="Bookman Old Style"/>
                <a:cs typeface="Bookman Old Style"/>
              </a:rPr>
              <a:t>D</a:t>
            </a:r>
            <a:r>
              <a:rPr dirty="0" sz="1000" spc="5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Bookman Old Style"/>
              <a:cs typeface="Bookman Old Style"/>
            </a:endParaRPr>
          </a:p>
          <a:p>
            <a:pPr marL="50800">
              <a:lnSpc>
                <a:spcPct val="100000"/>
              </a:lnSpc>
            </a:pPr>
            <a:r>
              <a:rPr dirty="0" sz="1000">
                <a:latin typeface="cmr10"/>
                <a:cs typeface="cmr10"/>
              </a:rPr>
              <a:t>(1)</a:t>
            </a:r>
            <a:r>
              <a:rPr dirty="0" sz="1000" spc="140">
                <a:latin typeface="cmr10"/>
                <a:cs typeface="cmr10"/>
              </a:rPr>
              <a:t>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D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06044" y="3264882"/>
            <a:ext cx="18288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(2</a:t>
            </a:r>
            <a:r>
              <a:rPr dirty="0" sz="1000" spc="75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-60">
                <a:latin typeface="SimSun"/>
                <a:cs typeface="SimSun"/>
              </a:rPr>
              <a:t>制御と </a:t>
            </a:r>
            <a:r>
              <a:rPr dirty="0" sz="1000" spc="-10">
                <a:latin typeface="cmr10"/>
                <a:cs typeface="cmr10"/>
              </a:rPr>
              <a:t>PD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06044" y="3555967"/>
            <a:ext cx="2969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(3</a:t>
            </a:r>
            <a:r>
              <a:rPr dirty="0" sz="1000" spc="75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</a:t>
            </a:r>
            <a:r>
              <a:rPr dirty="0" sz="1000" spc="-135">
                <a:latin typeface="cmr10"/>
                <a:cs typeface="cmr10"/>
              </a:rPr>
              <a:t> </a:t>
            </a:r>
            <a:r>
              <a:rPr dirty="0" sz="950" spc="-90">
                <a:latin typeface="SimSun"/>
                <a:cs typeface="SimSun"/>
              </a:rPr>
              <a:t>制御と </a:t>
            </a:r>
            <a:r>
              <a:rPr dirty="0" sz="1000" spc="-10">
                <a:latin typeface="cmr10"/>
                <a:cs typeface="cmr10"/>
              </a:rPr>
              <a:t>PD</a:t>
            </a:r>
            <a:r>
              <a:rPr dirty="0" sz="1000" spc="-160">
                <a:latin typeface="cmr10"/>
                <a:cs typeface="cmr10"/>
              </a:rPr>
              <a:t> </a:t>
            </a:r>
            <a:r>
              <a:rPr dirty="0" sz="950" spc="-30">
                <a:latin typeface="SimSun"/>
                <a:cs typeface="SimSun"/>
              </a:rPr>
              <a:t>制御の開ループ伝達関数のボード線図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80644" y="3847051"/>
            <a:ext cx="25869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(4</a:t>
            </a:r>
            <a:r>
              <a:rPr dirty="0" sz="1000" spc="75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-60">
                <a:latin typeface="SimSun"/>
                <a:cs typeface="SimSun"/>
              </a:rPr>
              <a:t>制御と </a:t>
            </a:r>
            <a:r>
              <a:rPr dirty="0" sz="1000" spc="-10">
                <a:latin typeface="cmr10"/>
                <a:cs typeface="cmr10"/>
              </a:rPr>
              <a:t>PD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950" spc="-15">
                <a:latin typeface="SimSun"/>
                <a:cs typeface="SimSun"/>
              </a:rPr>
              <a:t>制御のゲイン交差周波数 </a:t>
            </a:r>
            <a:r>
              <a:rPr dirty="0" sz="1000" spc="-25" b="0" i="1">
                <a:latin typeface="Bookman Old Style"/>
                <a:cs typeface="Bookman Old Style"/>
              </a:rPr>
              <a:t>ω</a:t>
            </a:r>
            <a:r>
              <a:rPr dirty="0" baseline="-11904" sz="1050" spc="-37" b="0" i="1">
                <a:latin typeface="Bookman Old Style"/>
                <a:cs typeface="Bookman Old Style"/>
              </a:rPr>
              <a:t>gc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3881626" y="1546767"/>
            <a:ext cx="3046730" cy="594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0480">
              <a:lnSpc>
                <a:spcPct val="124500"/>
              </a:lnSpc>
              <a:spcBef>
                <a:spcPts val="95"/>
              </a:spcBef>
            </a:pPr>
            <a:r>
              <a:rPr dirty="0" sz="1000" spc="-50" b="1">
                <a:latin typeface="Cambria"/>
                <a:cs typeface="Cambria"/>
              </a:rPr>
              <a:t>[</a:t>
            </a:r>
            <a:r>
              <a:rPr dirty="0" sz="950" spc="-80">
                <a:latin typeface="SimSun"/>
                <a:cs typeface="SimSun"/>
              </a:rPr>
              <a:t>問題 </a:t>
            </a:r>
            <a:r>
              <a:rPr dirty="0" sz="1000" spc="-40" b="1">
                <a:latin typeface="Cambria"/>
                <a:cs typeface="Cambria"/>
              </a:rPr>
              <a:t>2]</a:t>
            </a:r>
            <a:r>
              <a:rPr dirty="0" sz="1000" spc="805" b="1">
                <a:latin typeface="Cambria"/>
                <a:cs typeface="Cambria"/>
              </a:rPr>
              <a:t> </a:t>
            </a:r>
            <a:r>
              <a:rPr dirty="0" sz="1000" spc="-5">
                <a:latin typeface="cmr10"/>
                <a:cs typeface="cmr10"/>
              </a:rPr>
              <a:t>[</a:t>
            </a:r>
            <a:r>
              <a:rPr dirty="0" sz="950" spc="-50">
                <a:latin typeface="SimSun"/>
                <a:cs typeface="SimSun"/>
              </a:rPr>
              <a:t>問題 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50">
                <a:latin typeface="cmr10"/>
                <a:cs typeface="cmr10"/>
              </a:rPr>
              <a:t>] </a:t>
            </a:r>
            <a:r>
              <a:rPr dirty="0" sz="950" spc="-120">
                <a:latin typeface="SimSun"/>
                <a:cs typeface="SimSun"/>
              </a:rPr>
              <a:t>の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337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cmr10"/>
                <a:cs typeface="cmr10"/>
              </a:rPr>
              <a:t>= </a:t>
            </a:r>
            <a:r>
              <a:rPr dirty="0" sz="1000" spc="-10">
                <a:latin typeface="cmr10"/>
                <a:cs typeface="cmr10"/>
              </a:rPr>
              <a:t>50</a:t>
            </a:r>
            <a:r>
              <a:rPr dirty="0" sz="1000" spc="85" b="0" i="1">
                <a:latin typeface="Bookman Old Style"/>
                <a:cs typeface="Bookman Old Style"/>
              </a:rPr>
              <a:t>, </a:t>
            </a:r>
            <a:r>
              <a:rPr dirty="0" sz="1000" spc="125" b="0" i="1">
                <a:latin typeface="Bookman Old Style"/>
                <a:cs typeface="Bookman Old Style"/>
              </a:rPr>
              <a:t>K</a:t>
            </a:r>
            <a:r>
              <a:rPr dirty="0" baseline="-11904" sz="1050" spc="187" b="0" i="1">
                <a:latin typeface="Bookman Old Style"/>
                <a:cs typeface="Bookman Old Style"/>
              </a:rPr>
              <a:t>D</a:t>
            </a:r>
            <a:r>
              <a:rPr dirty="0" baseline="-11904" sz="1050" spc="277" b="0" i="1">
                <a:latin typeface="Bookman Old Style"/>
                <a:cs typeface="Bookman Old Style"/>
              </a:rPr>
              <a:t> </a:t>
            </a:r>
            <a:r>
              <a:rPr dirty="0" sz="950">
                <a:latin typeface="SimSun"/>
                <a:cs typeface="SimSun"/>
              </a:rPr>
              <a:t>を用いて，オーバ</a:t>
            </a:r>
            <a:r>
              <a:rPr dirty="0" sz="950" spc="-65">
                <a:latin typeface="SimSun"/>
                <a:cs typeface="SimSun"/>
              </a:rPr>
              <a:t>シュートがなく，かつ，定常偏差が </a:t>
            </a:r>
            <a:r>
              <a:rPr dirty="0" sz="1000" spc="-5">
                <a:latin typeface="cmr10"/>
                <a:cs typeface="cmr10"/>
              </a:rPr>
              <a:t>0</a:t>
            </a:r>
            <a:r>
              <a:rPr dirty="0" sz="1000" spc="-55">
                <a:latin typeface="cmr10"/>
                <a:cs typeface="cmr10"/>
              </a:rPr>
              <a:t> </a:t>
            </a:r>
            <a:r>
              <a:rPr dirty="0" sz="950" spc="-25">
                <a:latin typeface="SimSun"/>
                <a:cs typeface="SimSun"/>
              </a:rPr>
              <a:t>になるコントロー</a:t>
            </a:r>
            <a:r>
              <a:rPr dirty="0" sz="950" spc="-70">
                <a:latin typeface="SimSun"/>
                <a:cs typeface="SimSun"/>
              </a:rPr>
              <a:t>ラ </a:t>
            </a:r>
            <a:r>
              <a:rPr dirty="0" sz="1000" spc="85" b="0" i="1">
                <a:latin typeface="Bookman Old Style"/>
                <a:cs typeface="Bookman Old Style"/>
              </a:rPr>
              <a:t>K</a:t>
            </a:r>
            <a:r>
              <a:rPr dirty="0" baseline="-11904" sz="1050" spc="127" b="0" i="1">
                <a:latin typeface="Bookman Old Style"/>
                <a:cs typeface="Bookman Old Style"/>
              </a:rPr>
              <a:t>PID</a:t>
            </a:r>
            <a:r>
              <a:rPr dirty="0" sz="1000" spc="85">
                <a:latin typeface="cmr10"/>
                <a:cs typeface="cmr10"/>
              </a:rPr>
              <a:t>(</a:t>
            </a:r>
            <a:r>
              <a:rPr dirty="0" sz="1000" spc="8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 </a:t>
            </a:r>
            <a:r>
              <a:rPr dirty="0" sz="950">
                <a:latin typeface="SimSun"/>
                <a:cs typeface="SimSun"/>
              </a:rPr>
              <a:t>を設計して下記を答えよ。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268215" y="2336625"/>
            <a:ext cx="23812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140" b="0" i="1">
                <a:latin typeface="Bookman Old Style"/>
                <a:cs typeface="Bookman Old Style"/>
              </a:rPr>
              <a:t>PID</a:t>
            </a:r>
            <a:endParaRPr sz="700">
              <a:latin typeface="Bookman Old Style"/>
              <a:cs typeface="Bookman Old Style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205476" y="2336625"/>
            <a:ext cx="1085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130" b="0" i="1">
                <a:latin typeface="Bookman Old Style"/>
                <a:cs typeface="Bookman Old Style"/>
              </a:rPr>
              <a:t>D</a:t>
            </a:r>
            <a:endParaRPr sz="700">
              <a:latin typeface="Bookman Old Style"/>
              <a:cs typeface="Bookman Old Style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134611" y="2195037"/>
            <a:ext cx="1607820" cy="2628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43180">
              <a:lnSpc>
                <a:spcPts val="935"/>
              </a:lnSpc>
              <a:spcBef>
                <a:spcPts val="95"/>
              </a:spcBef>
            </a:pP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I</a:t>
            </a:r>
            <a:endParaRPr baseline="-11904" sz="1050">
              <a:latin typeface="Bookman Old Style"/>
              <a:cs typeface="Bookman Old Style"/>
            </a:endParaRPr>
          </a:p>
          <a:p>
            <a:pPr marL="38100">
              <a:lnSpc>
                <a:spcPts val="935"/>
              </a:lnSpc>
              <a:tabLst>
                <a:tab pos="367030" algn="l"/>
              </a:tabLst>
            </a:pPr>
            <a:r>
              <a:rPr dirty="0" sz="1000" spc="60" b="0" i="1">
                <a:latin typeface="Bookman Old Style"/>
                <a:cs typeface="Bookman Old Style"/>
              </a:rPr>
              <a:t>K</a:t>
            </a:r>
            <a:r>
              <a:rPr dirty="0" sz="1000" b="0" i="1">
                <a:latin typeface="Bookman Old Style"/>
                <a:cs typeface="Bookman Old Style"/>
              </a:rPr>
              <a:t>	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)=</a:t>
            </a:r>
            <a:r>
              <a:rPr dirty="0" sz="1000" spc="-15">
                <a:latin typeface="cmr10"/>
                <a:cs typeface="cmr10"/>
              </a:rPr>
              <a:t> </a:t>
            </a:r>
            <a:r>
              <a:rPr dirty="0" sz="1000" spc="-10">
                <a:latin typeface="cmr10"/>
                <a:cs typeface="cmr10"/>
              </a:rPr>
              <a:t>50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1000" spc="120" b="0" i="1">
                <a:latin typeface="Bookman Old Style"/>
                <a:cs typeface="Bookman Old Style"/>
              </a:rPr>
              <a:t>K</a:t>
            </a:r>
            <a:r>
              <a:rPr dirty="0" sz="1000" spc="105" b="0" i="1">
                <a:latin typeface="Bookman Old Style"/>
                <a:cs typeface="Bookman Old Style"/>
              </a:rPr>
              <a:t>  </a:t>
            </a:r>
            <a:r>
              <a:rPr dirty="0" sz="1000" spc="-85" b="0" i="1">
                <a:latin typeface="Bookman Old Style"/>
                <a:cs typeface="Bookman Old Style"/>
              </a:rPr>
              <a:t>s</a:t>
            </a:r>
            <a:r>
              <a:rPr dirty="0" sz="1000" spc="-5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r10"/>
                <a:cs typeface="cmr10"/>
              </a:rPr>
              <a:t>+</a:t>
            </a:r>
            <a:endParaRPr sz="1000">
              <a:latin typeface="cmr10"/>
              <a:cs typeface="cmr10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5538063" y="2387752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5578855" y="2367246"/>
            <a:ext cx="850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910591" y="2597370"/>
            <a:ext cx="453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(1)</a:t>
            </a:r>
            <a:r>
              <a:rPr dirty="0" sz="1000" spc="140">
                <a:latin typeface="cmr10"/>
                <a:cs typeface="cmr10"/>
              </a:rPr>
              <a:t>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I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935984" y="2888455"/>
            <a:ext cx="24231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(2</a:t>
            </a:r>
            <a:r>
              <a:rPr dirty="0" sz="1000" spc="80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r10"/>
                <a:cs typeface="cmr10"/>
              </a:rPr>
              <a:t>PD</a:t>
            </a:r>
            <a:r>
              <a:rPr dirty="0" sz="1000" spc="-95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r10"/>
                <a:cs typeface="cmr10"/>
              </a:rPr>
              <a:t>PID</a:t>
            </a:r>
            <a:r>
              <a:rPr dirty="0" sz="1000" spc="-95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935984" y="3135969"/>
            <a:ext cx="2974340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marR="5080" indent="-224154">
              <a:lnSpc>
                <a:spcPct val="128200"/>
              </a:lnSpc>
              <a:spcBef>
                <a:spcPts val="100"/>
              </a:spcBef>
            </a:pPr>
            <a:r>
              <a:rPr dirty="0" sz="1000">
                <a:latin typeface="cmr10"/>
                <a:cs typeface="cmr10"/>
              </a:rPr>
              <a:t>(3</a:t>
            </a:r>
            <a:r>
              <a:rPr dirty="0" sz="1000" spc="85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</a:t>
            </a:r>
            <a:r>
              <a:rPr dirty="0" sz="1000" spc="-120">
                <a:latin typeface="cmr10"/>
                <a:cs typeface="cmr10"/>
              </a:rPr>
              <a:t> </a:t>
            </a:r>
            <a:r>
              <a:rPr dirty="0" sz="950" spc="-25">
                <a:latin typeface="SimSun"/>
                <a:cs typeface="SimSun"/>
              </a:rPr>
              <a:t>制御，</a:t>
            </a:r>
            <a:r>
              <a:rPr dirty="0" sz="1000" spc="-40">
                <a:latin typeface="cmr10"/>
                <a:cs typeface="cmr10"/>
              </a:rPr>
              <a:t>PD</a:t>
            </a:r>
            <a:r>
              <a:rPr dirty="0" sz="1000" spc="-130">
                <a:latin typeface="cmr10"/>
                <a:cs typeface="cmr10"/>
              </a:rPr>
              <a:t> </a:t>
            </a:r>
            <a:r>
              <a:rPr dirty="0" sz="950" spc="-20">
                <a:latin typeface="SimSun"/>
                <a:cs typeface="SimSun"/>
              </a:rPr>
              <a:t>制御，</a:t>
            </a:r>
            <a:r>
              <a:rPr dirty="0" sz="1000" spc="-30">
                <a:latin typeface="cmr10"/>
                <a:cs typeface="cmr10"/>
              </a:rPr>
              <a:t>PID</a:t>
            </a:r>
            <a:r>
              <a:rPr dirty="0" sz="1000" spc="-130">
                <a:latin typeface="cmr10"/>
                <a:cs typeface="cmr10"/>
              </a:rPr>
              <a:t> </a:t>
            </a:r>
            <a:r>
              <a:rPr dirty="0" sz="950" spc="-20">
                <a:latin typeface="SimSun"/>
                <a:cs typeface="SimSun"/>
              </a:rPr>
              <a:t>制御の開ループ伝達関数の</a:t>
            </a:r>
            <a:r>
              <a:rPr dirty="0" sz="950" spc="-10">
                <a:latin typeface="SimSun"/>
                <a:cs typeface="SimSun"/>
              </a:rPr>
              <a:t>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910584" y="3602640"/>
            <a:ext cx="3027045" cy="44323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dirty="0" sz="1000">
                <a:latin typeface="cmr10"/>
                <a:cs typeface="cmr10"/>
              </a:rPr>
              <a:t>(4</a:t>
            </a:r>
            <a:r>
              <a:rPr dirty="0" sz="1000" spc="130">
                <a:latin typeface="cmr10"/>
                <a:cs typeface="cmr10"/>
              </a:rPr>
              <a:t>)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20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制御，</a:t>
            </a:r>
            <a:r>
              <a:rPr dirty="0" sz="1000">
                <a:latin typeface="cmr10"/>
                <a:cs typeface="cmr10"/>
              </a:rPr>
              <a:t>PD</a:t>
            </a:r>
            <a:r>
              <a:rPr dirty="0" sz="1000" spc="10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制御，</a:t>
            </a:r>
            <a:r>
              <a:rPr dirty="0" sz="1000">
                <a:latin typeface="cmr10"/>
                <a:cs typeface="cmr10"/>
              </a:rPr>
              <a:t>PID</a:t>
            </a:r>
            <a:r>
              <a:rPr dirty="0" sz="1000" spc="25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制御のゲイン交差周波数</a:t>
            </a:r>
            <a:endParaRPr sz="950">
              <a:latin typeface="SimSun"/>
              <a:cs typeface="SimSun"/>
            </a:endParaRPr>
          </a:p>
          <a:p>
            <a:pPr marL="261620">
              <a:lnSpc>
                <a:spcPct val="100000"/>
              </a:lnSpc>
              <a:spcBef>
                <a:spcPts val="440"/>
              </a:spcBef>
            </a:pPr>
            <a:r>
              <a:rPr dirty="0" baseline="8333" sz="1500" spc="-37" b="0" i="1">
                <a:latin typeface="Bookman Old Style"/>
                <a:cs typeface="Bookman Old Style"/>
              </a:rPr>
              <a:t>ω</a:t>
            </a:r>
            <a:r>
              <a:rPr dirty="0" sz="700" spc="-25" b="0" i="1">
                <a:latin typeface="Bookman Old Style"/>
                <a:cs typeface="Bookman Old Style"/>
              </a:rPr>
              <a:t>gc</a:t>
            </a:r>
            <a:endParaRPr sz="7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22CE2_f_hw02_prob.dvi</dc:title>
  <dcterms:created xsi:type="dcterms:W3CDTF">2022-10-18T23:25:40Z</dcterms:created>
  <dcterms:modified xsi:type="dcterms:W3CDTF">2022-10-18T23:25:40Z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2022-10-19T00:00:00Z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2022-10-18T00:00:00Z</vt:filetime>
  </property>
  <property fmtid="{D5CDD505-2E9C-101B-9397-08002B2CF9AE}" pid="5" name="Producer">
    <vt:lpwstr>Acrobat Distiller 22.0 (Windows)</vt:lpwstr>
  </property>
</Properties>
</file>