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3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30">
                <a:latin typeface="SimSun"/>
                <a:cs typeface="SimSun"/>
              </a:rPr>
              <a:t>年度 制</a:t>
            </a:r>
            <a:r>
              <a:rPr dirty="0" sz="1350">
                <a:latin typeface="SimSun"/>
                <a:cs typeface="SimSun"/>
              </a:rPr>
              <a:t>御</a:t>
            </a:r>
            <a:r>
              <a:rPr dirty="0" sz="1350">
                <a:latin typeface="SimSun"/>
                <a:cs typeface="SimSun"/>
              </a:rPr>
              <a:t>工</a:t>
            </a:r>
            <a:r>
              <a:rPr dirty="0" sz="1350" spc="-210">
                <a:latin typeface="SimSun"/>
                <a:cs typeface="SimSun"/>
              </a:rPr>
              <a:t>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3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>
                <a:latin typeface="SimSun"/>
                <a:cs typeface="SimSun"/>
              </a:rPr>
              <a:t>回</a:t>
            </a:r>
            <a:r>
              <a:rPr dirty="0" sz="1350">
                <a:latin typeface="SimSun"/>
                <a:cs typeface="SimSun"/>
              </a:rPr>
              <a:t>レ</a:t>
            </a:r>
            <a:r>
              <a:rPr dirty="0" sz="1350">
                <a:latin typeface="SimSun"/>
                <a:cs typeface="SimSun"/>
              </a:rPr>
              <a:t>ポ</a:t>
            </a:r>
            <a:r>
              <a:rPr dirty="0" sz="1350">
                <a:latin typeface="SimSun"/>
                <a:cs typeface="SimSun"/>
              </a:rPr>
              <a:t>ー</a:t>
            </a:r>
            <a:r>
              <a:rPr dirty="0" sz="1350" spc="-50">
                <a:latin typeface="SimSun"/>
                <a:cs typeface="SimSun"/>
              </a:rPr>
              <a:t>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40340"/>
            <a:ext cx="2995930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 spc="-40">
                <a:latin typeface="SimSun"/>
                <a:cs typeface="SimSun"/>
              </a:rPr>
              <a:t>問題 </a:t>
            </a:r>
            <a:r>
              <a:rPr dirty="0" sz="1000" b="1">
                <a:latin typeface="Cambria"/>
                <a:cs typeface="Cambria"/>
              </a:rPr>
              <a:t>1]</a:t>
            </a:r>
            <a:r>
              <a:rPr dirty="0" sz="1000" spc="715" b="1">
                <a:latin typeface="Cambria"/>
                <a:cs typeface="Cambria"/>
              </a:rPr>
              <a:t> </a:t>
            </a:r>
            <a:r>
              <a:rPr dirty="0" sz="950" spc="-5">
                <a:latin typeface="SimSun"/>
                <a:cs typeface="SimSun"/>
              </a:rPr>
              <a:t>限界感度法を用いて，</a:t>
            </a:r>
            <a:r>
              <a:rPr dirty="0" sz="1000" spc="-20">
                <a:latin typeface="cmr10"/>
                <a:cs typeface="cmr10"/>
              </a:rPr>
              <a:t>P</a:t>
            </a:r>
            <a:r>
              <a:rPr dirty="0" sz="1000" spc="-25">
                <a:latin typeface="cmr10"/>
                <a:cs typeface="cmr10"/>
              </a:rPr>
              <a:t>, </a:t>
            </a:r>
            <a:r>
              <a:rPr dirty="0" sz="1000" spc="-10">
                <a:latin typeface="cmr10"/>
                <a:cs typeface="cmr10"/>
              </a:rPr>
              <a:t>PI</a:t>
            </a:r>
            <a:r>
              <a:rPr dirty="0" sz="1000" spc="-105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110">
                <a:latin typeface="cmr10"/>
                <a:cs typeface="cmr10"/>
              </a:rPr>
              <a:t> </a:t>
            </a:r>
            <a:r>
              <a:rPr dirty="0" sz="950" spc="-25">
                <a:latin typeface="SimSun"/>
                <a:cs typeface="SimSun"/>
              </a:rPr>
              <a:t>制御</a:t>
            </a:r>
            <a:r>
              <a:rPr dirty="0" sz="950" spc="-5">
                <a:latin typeface="SimSun"/>
                <a:cs typeface="SimSun"/>
              </a:rPr>
              <a:t>を設計して下記を答えよ。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0072" y="20639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305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30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654561" y="2063965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 Narrow"/>
                <a:cs typeface="Arial Narrow"/>
              </a:rPr>
              <a:t>·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1409189" y="1978630"/>
            <a:ext cx="68643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09600" algn="l"/>
              </a:tabLst>
            </a:pPr>
            <a:r>
              <a:rPr dirty="0" sz="1000" spc="-50">
                <a:latin typeface="cmr10"/>
                <a:cs typeface="cmr10"/>
              </a:rPr>
              <a:t>1</a:t>
            </a:r>
            <a:r>
              <a:rPr dirty="0" sz="1000">
                <a:latin typeface="cmr10"/>
                <a:cs typeface="cmr10"/>
              </a:rPr>
              <a:t>	</a:t>
            </a:r>
            <a:r>
              <a:rPr dirty="0" sz="1000" spc="-50">
                <a:latin typeface="cmr10"/>
                <a:cs typeface="cmr10"/>
              </a:rPr>
              <a:t>9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/>
          <p:nvPr/>
        </p:nvSpPr>
        <p:spPr>
          <a:xfrm>
            <a:off x="174635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 descr=""/>
          <p:cNvSpPr txBox="1"/>
          <p:nvPr/>
        </p:nvSpPr>
        <p:spPr>
          <a:xfrm>
            <a:off x="1793239" y="2152219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Eras Medium ITC"/>
                <a:cs typeface="Eras Medium ITC"/>
              </a:rPr>
              <a:t>2</a:t>
            </a:r>
            <a:endParaRPr sz="700">
              <a:latin typeface="Eras Medium ITC"/>
              <a:cs typeface="Eras Medium ITC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1270508" y="2150837"/>
            <a:ext cx="1127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cmr10"/>
                <a:cs typeface="cmr10"/>
              </a:rPr>
              <a:t>2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100">
                <a:latin typeface="cmr10"/>
                <a:cs typeface="cmr10"/>
              </a:rPr>
              <a:t>+1</a:t>
            </a:r>
            <a:r>
              <a:rPr dirty="0" sz="1000" spc="135">
                <a:latin typeface="cmr10"/>
                <a:cs typeface="cmr10"/>
              </a:rPr>
              <a:t>  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4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45">
                <a:latin typeface="cmr10"/>
                <a:cs typeface="cmr10"/>
              </a:rPr>
              <a:t>3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r10"/>
                <a:cs typeface="cmr10"/>
              </a:rPr>
              <a:t>+9 </a:t>
            </a:r>
            <a:endParaRPr sz="1000">
              <a:latin typeface="cmr10"/>
              <a:cs typeface="cmr10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580652" y="2373344"/>
            <a:ext cx="19481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950" spc="-25">
                <a:latin typeface="SimSun"/>
                <a:cs typeface="SimSun"/>
              </a:rPr>
              <a:t>限界ゲイン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u</a:t>
            </a:r>
            <a:r>
              <a:rPr dirty="0" baseline="-11904" sz="1050" spc="217" b="0" i="1">
                <a:latin typeface="Bookman Old Style"/>
                <a:cs typeface="Bookman Old Style"/>
              </a:rPr>
              <a:t> </a:t>
            </a:r>
            <a:r>
              <a:rPr dirty="0" sz="950" spc="-40">
                <a:latin typeface="SimSun"/>
                <a:cs typeface="SimSun"/>
              </a:rPr>
              <a:t>，限界周期 </a:t>
            </a:r>
            <a:r>
              <a:rPr dirty="0" sz="1000" spc="-25" b="0" i="1">
                <a:latin typeface="Bookman Old Style"/>
                <a:cs typeface="Bookman Old Style"/>
              </a:rPr>
              <a:t>P</a:t>
            </a:r>
            <a:r>
              <a:rPr dirty="0" baseline="-11904" sz="1050" spc="-37" b="0" i="1">
                <a:latin typeface="Bookman Old Style"/>
                <a:cs typeface="Bookman Old Style"/>
              </a:rPr>
              <a:t>u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580644" y="2664427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58064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PI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58064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35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10" b="0" i="1">
                <a:latin typeface="Bookman Old Style"/>
                <a:cs typeface="Bookman Old Style"/>
              </a:rPr>
              <a:t>K</a:t>
            </a:r>
            <a:r>
              <a:rPr dirty="0" baseline="-11904" sz="1050" spc="165" b="0" i="1">
                <a:latin typeface="Bookman Old Style"/>
                <a:cs typeface="Bookman Old Style"/>
              </a:rPr>
              <a:t>I</a:t>
            </a:r>
            <a:r>
              <a:rPr dirty="0" sz="1000" spc="145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60604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(5</a:t>
            </a:r>
            <a:r>
              <a:rPr dirty="0" sz="1000" spc="8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8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8" name="object 18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 descr=""/>
          <p:cNvSpPr txBox="1"/>
          <p:nvPr/>
        </p:nvSpPr>
        <p:spPr>
          <a:xfrm>
            <a:off x="3907028" y="1540336"/>
            <a:ext cx="2996565" cy="4089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8200"/>
              </a:lnSpc>
              <a:spcBef>
                <a:spcPts val="100"/>
              </a:spcBef>
              <a:tabLst>
                <a:tab pos="588645" algn="l"/>
              </a:tabLst>
            </a:pPr>
            <a:r>
              <a:rPr dirty="0" sz="1000" spc="-55" b="1">
                <a:latin typeface="Cambria"/>
                <a:cs typeface="Cambria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950" spc="-195">
                <a:latin typeface="SimSun"/>
                <a:cs typeface="SimSun"/>
              </a:rPr>
              <a:t> </a:t>
            </a:r>
            <a:r>
              <a:rPr dirty="0" sz="1000" spc="-35" b="1">
                <a:latin typeface="Cambria"/>
                <a:cs typeface="Cambria"/>
              </a:rPr>
              <a:t>2]</a:t>
            </a:r>
            <a:r>
              <a:rPr dirty="0" sz="1000" b="1">
                <a:latin typeface="Cambria"/>
                <a:cs typeface="Cambria"/>
              </a:rPr>
              <a:t>	</a:t>
            </a:r>
            <a:r>
              <a:rPr dirty="0" sz="950">
                <a:latin typeface="SimSun"/>
                <a:cs typeface="SimSun"/>
              </a:rPr>
              <a:t>ス</a:t>
            </a:r>
            <a:r>
              <a:rPr dirty="0" sz="950">
                <a:latin typeface="SimSun"/>
                <a:cs typeface="SimSun"/>
              </a:rPr>
              <a:t>テップ</a:t>
            </a:r>
            <a:r>
              <a:rPr dirty="0" sz="950">
                <a:latin typeface="SimSun"/>
                <a:cs typeface="SimSun"/>
              </a:rPr>
              <a:t>応</a:t>
            </a:r>
            <a:r>
              <a:rPr dirty="0" sz="950">
                <a:latin typeface="SimSun"/>
                <a:cs typeface="SimSun"/>
              </a:rPr>
              <a:t>答</a:t>
            </a:r>
            <a:r>
              <a:rPr dirty="0" sz="950">
                <a:latin typeface="SimSun"/>
                <a:cs typeface="SimSun"/>
              </a:rPr>
              <a:t>法</a:t>
            </a:r>
            <a:r>
              <a:rPr dirty="0" sz="950">
                <a:latin typeface="SimSun"/>
                <a:cs typeface="SimSun"/>
              </a:rPr>
              <a:t>を</a:t>
            </a:r>
            <a:r>
              <a:rPr dirty="0" sz="950">
                <a:latin typeface="SimSun"/>
                <a:cs typeface="SimSun"/>
              </a:rPr>
              <a:t>用</a:t>
            </a:r>
            <a:r>
              <a:rPr dirty="0" sz="950">
                <a:latin typeface="SimSun"/>
                <a:cs typeface="SimSun"/>
              </a:rPr>
              <a:t>い</a:t>
            </a:r>
            <a:r>
              <a:rPr dirty="0" sz="950">
                <a:latin typeface="SimSun"/>
                <a:cs typeface="SimSun"/>
              </a:rPr>
              <a:t>て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>
                <a:latin typeface="cmr10"/>
                <a:cs typeface="cmr10"/>
              </a:rPr>
              <a:t>P, PI</a:t>
            </a:r>
            <a:r>
              <a:rPr dirty="0" sz="1000" spc="-7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制</a:t>
            </a:r>
            <a:r>
              <a:rPr dirty="0" sz="950">
                <a:latin typeface="SimSun"/>
                <a:cs typeface="SimSun"/>
              </a:rPr>
              <a:t>御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1000" spc="-20">
                <a:latin typeface="cmr10"/>
                <a:cs typeface="cmr10"/>
              </a:rPr>
              <a:t>PID</a:t>
            </a:r>
            <a:r>
              <a:rPr dirty="0" sz="950">
                <a:latin typeface="SimSun"/>
                <a:cs typeface="SimSun"/>
              </a:rPr>
              <a:t>制御を設計して下記を答えよ</a:t>
            </a:r>
            <a:r>
              <a:rPr dirty="0" sz="950" spc="-50">
                <a:latin typeface="SimSun"/>
                <a:cs typeface="SimSun"/>
              </a:rPr>
              <a:t>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160011" y="20639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4739129" y="197863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22" name="object 22" descr=""/>
          <p:cNvSpPr/>
          <p:nvPr/>
        </p:nvSpPr>
        <p:spPr>
          <a:xfrm>
            <a:off x="4612995" y="2171344"/>
            <a:ext cx="341630" cy="0"/>
          </a:xfrm>
          <a:custGeom>
            <a:avLst/>
            <a:gdLst/>
            <a:ahLst/>
            <a:cxnLst/>
            <a:rect l="l" t="t" r="r" b="b"/>
            <a:pathLst>
              <a:path w="341629" h="0">
                <a:moveTo>
                  <a:pt x="0" y="0"/>
                </a:moveTo>
                <a:lnTo>
                  <a:pt x="341375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 descr=""/>
          <p:cNvSpPr txBox="1"/>
          <p:nvPr/>
        </p:nvSpPr>
        <p:spPr>
          <a:xfrm>
            <a:off x="4984501" y="2063965"/>
            <a:ext cx="60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i="1">
                <a:latin typeface="Arial Narrow"/>
                <a:cs typeface="Arial Narrow"/>
              </a:rPr>
              <a:t>·</a:t>
            </a:r>
            <a:endParaRPr sz="1000">
              <a:latin typeface="Arial Narrow"/>
              <a:cs typeface="Arial Narrow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5338063" y="1978624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9</a:t>
            </a:r>
            <a:endParaRPr sz="1000">
              <a:latin typeface="cmr10"/>
              <a:cs typeface="cmr10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5076291" y="2171344"/>
            <a:ext cx="612775" cy="0"/>
          </a:xfrm>
          <a:custGeom>
            <a:avLst/>
            <a:gdLst/>
            <a:ahLst/>
            <a:cxnLst/>
            <a:rect l="l" t="t" r="r" b="b"/>
            <a:pathLst>
              <a:path w="612775" h="0">
                <a:moveTo>
                  <a:pt x="0" y="0"/>
                </a:moveTo>
                <a:lnTo>
                  <a:pt x="6126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5123179" y="2152219"/>
            <a:ext cx="76200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5">
                <a:latin typeface="Eras Medium ITC"/>
                <a:cs typeface="Eras Medium ITC"/>
              </a:rPr>
              <a:t>2</a:t>
            </a:r>
            <a:endParaRPr sz="700">
              <a:latin typeface="Eras Medium ITC"/>
              <a:cs typeface="Eras Medium ITC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4600447" y="2150837"/>
            <a:ext cx="11277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45">
                <a:latin typeface="cmr10"/>
                <a:cs typeface="cmr10"/>
              </a:rPr>
              <a:t>2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100">
                <a:latin typeface="cmr10"/>
                <a:cs typeface="cmr10"/>
              </a:rPr>
              <a:t>+1</a:t>
            </a:r>
            <a:r>
              <a:rPr dirty="0" sz="1000" spc="135">
                <a:latin typeface="cmr10"/>
                <a:cs typeface="cmr10"/>
              </a:rPr>
              <a:t>  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340" b="0" i="1">
                <a:latin typeface="Bookman Old Style"/>
                <a:cs typeface="Bookman Old Style"/>
              </a:rPr>
              <a:t> </a:t>
            </a:r>
            <a:r>
              <a:rPr dirty="0" sz="1000" spc="-10">
                <a:latin typeface="cmr10"/>
                <a:cs typeface="cmr10"/>
              </a:rPr>
              <a:t>+</a:t>
            </a:r>
            <a:r>
              <a:rPr dirty="0" sz="1000" spc="-114">
                <a:latin typeface="cmr10"/>
                <a:cs typeface="cmr10"/>
              </a:rPr>
              <a:t> </a:t>
            </a:r>
            <a:r>
              <a:rPr dirty="0" sz="1000" spc="-45">
                <a:latin typeface="cmr10"/>
                <a:cs typeface="cmr10"/>
              </a:rPr>
              <a:t>3</a:t>
            </a:r>
            <a:r>
              <a:rPr dirty="0" sz="1000" spc="-45" b="0" i="1">
                <a:latin typeface="Bookman Old Style"/>
                <a:cs typeface="Bookman Old Style"/>
              </a:rPr>
              <a:t>s</a:t>
            </a:r>
            <a:r>
              <a:rPr dirty="0" sz="1000" spc="-85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r10"/>
                <a:cs typeface="cmr10"/>
              </a:rPr>
              <a:t>+9 </a:t>
            </a:r>
            <a:endParaRPr sz="1000">
              <a:latin typeface="cmr10"/>
              <a:cs typeface="cmr10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3935993" y="2373344"/>
            <a:ext cx="19780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(1</a:t>
            </a:r>
            <a:r>
              <a:rPr dirty="0" sz="1000" spc="85">
                <a:latin typeface="cmr10"/>
                <a:cs typeface="cmr10"/>
              </a:rPr>
              <a:t>) </a:t>
            </a:r>
            <a:r>
              <a:rPr dirty="0" sz="950" spc="-45">
                <a:latin typeface="SimSun"/>
                <a:cs typeface="SimSun"/>
              </a:rPr>
              <a:t>遅れ時間 </a:t>
            </a:r>
            <a:r>
              <a:rPr dirty="0" sz="1000" b="0" i="1">
                <a:latin typeface="Bookman Old Style"/>
                <a:cs typeface="Bookman Old Style"/>
              </a:rPr>
              <a:t>L</a:t>
            </a:r>
            <a:r>
              <a:rPr dirty="0" sz="950" spc="-25">
                <a:latin typeface="SimSun"/>
                <a:cs typeface="SimSun"/>
              </a:rPr>
              <a:t>，時定数 </a:t>
            </a:r>
            <a:r>
              <a:rPr dirty="0" sz="1000" spc="-30" b="0" i="1">
                <a:latin typeface="Bookman Old Style"/>
                <a:cs typeface="Bookman Old Style"/>
              </a:rPr>
              <a:t>T</a:t>
            </a:r>
            <a:r>
              <a:rPr dirty="0" sz="1000" spc="-140" b="0" i="1">
                <a:latin typeface="Bookman Old Style"/>
                <a:cs typeface="Bookman Old Style"/>
              </a:rPr>
              <a:t> </a:t>
            </a:r>
            <a:r>
              <a:rPr dirty="0" sz="950" spc="-45">
                <a:latin typeface="SimSun"/>
                <a:cs typeface="SimSun"/>
              </a:rPr>
              <a:t>，傾き </a:t>
            </a:r>
            <a:r>
              <a:rPr dirty="0" sz="1000" spc="-50" b="0" i="1">
                <a:latin typeface="Bookman Old Style"/>
                <a:cs typeface="Bookman Old Style"/>
              </a:rPr>
              <a:t>R</a:t>
            </a:r>
            <a:endParaRPr sz="1000">
              <a:latin typeface="Bookman Old Style"/>
              <a:cs typeface="Bookman Old Style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3910592" y="2664426"/>
            <a:ext cx="99758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(2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80" b="0" i="1">
                <a:latin typeface="Bookman Old Style"/>
                <a:cs typeface="Bookman Old Style"/>
              </a:rPr>
              <a:t>K</a:t>
            </a:r>
            <a:r>
              <a:rPr dirty="0" baseline="-11904" sz="1050" spc="120" b="0" i="1">
                <a:latin typeface="Bookman Old Style"/>
                <a:cs typeface="Bookman Old Style"/>
              </a:rPr>
              <a:t>P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3910584" y="2955510"/>
            <a:ext cx="131445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(3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PI</a:t>
            </a:r>
            <a:r>
              <a:rPr dirty="0" sz="1000" spc="-95">
                <a:latin typeface="cmr10"/>
                <a:cs typeface="cmr10"/>
              </a:rPr>
              <a:t> </a:t>
            </a:r>
            <a:r>
              <a:rPr dirty="0" sz="950" spc="-40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I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1" name="object 31" descr=""/>
          <p:cNvSpPr txBox="1"/>
          <p:nvPr/>
        </p:nvSpPr>
        <p:spPr>
          <a:xfrm>
            <a:off x="3910584" y="3246594"/>
            <a:ext cx="17119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(4</a:t>
            </a:r>
            <a:r>
              <a:rPr dirty="0" sz="1000" spc="70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35">
                <a:latin typeface="SimSun"/>
                <a:cs typeface="SimSun"/>
              </a:rPr>
              <a:t>制御の </a:t>
            </a:r>
            <a:r>
              <a:rPr dirty="0" sz="1000" spc="105" b="0" i="1">
                <a:latin typeface="Bookman Old Style"/>
                <a:cs typeface="Bookman Old Style"/>
              </a:rPr>
              <a:t>K</a:t>
            </a:r>
            <a:r>
              <a:rPr dirty="0" baseline="-11904" sz="1050" spc="157" b="0" i="1">
                <a:latin typeface="Bookman Old Style"/>
                <a:cs typeface="Bookman Old Style"/>
              </a:rPr>
              <a:t>P</a:t>
            </a:r>
            <a:r>
              <a:rPr dirty="0" baseline="-11904" sz="1050" spc="-89" b="0" i="1">
                <a:latin typeface="Bookman Old Style"/>
                <a:cs typeface="Bookman Old Style"/>
              </a:rPr>
              <a:t> </a:t>
            </a:r>
            <a:r>
              <a:rPr dirty="0" sz="1000" spc="90" b="0" i="1">
                <a:latin typeface="Bookman Old Style"/>
                <a:cs typeface="Bookman Old Style"/>
              </a:rPr>
              <a:t>, </a:t>
            </a:r>
            <a:r>
              <a:rPr dirty="0" sz="1000" spc="110" b="0" i="1">
                <a:latin typeface="Bookman Old Style"/>
                <a:cs typeface="Bookman Old Style"/>
              </a:rPr>
              <a:t>K</a:t>
            </a:r>
            <a:r>
              <a:rPr dirty="0" baseline="-11904" sz="1050" spc="165" b="0" i="1">
                <a:latin typeface="Bookman Old Style"/>
                <a:cs typeface="Bookman Old Style"/>
              </a:rPr>
              <a:t>I</a:t>
            </a:r>
            <a:r>
              <a:rPr dirty="0" sz="1000" spc="145" b="0" i="1">
                <a:latin typeface="Bookman Old Style"/>
                <a:cs typeface="Bookman Old Style"/>
              </a:rPr>
              <a:t>, </a:t>
            </a:r>
            <a:r>
              <a:rPr dirty="0" sz="1000" spc="100" b="0" i="1">
                <a:latin typeface="Bookman Old Style"/>
                <a:cs typeface="Bookman Old Style"/>
              </a:rPr>
              <a:t>K</a:t>
            </a:r>
            <a:r>
              <a:rPr dirty="0" baseline="-11904" sz="1050" spc="150" b="0" i="1">
                <a:latin typeface="Bookman Old Style"/>
                <a:cs typeface="Bookman Old Style"/>
              </a:rPr>
              <a:t>D</a:t>
            </a:r>
            <a:endParaRPr baseline="-11904" sz="1050">
              <a:latin typeface="Bookman Old Style"/>
              <a:cs typeface="Bookman Old Style"/>
            </a:endParaRPr>
          </a:p>
        </p:txBody>
      </p:sp>
      <p:sp>
        <p:nvSpPr>
          <p:cNvPr id="32" name="object 32" descr=""/>
          <p:cNvSpPr txBox="1"/>
          <p:nvPr/>
        </p:nvSpPr>
        <p:spPr>
          <a:xfrm>
            <a:off x="3935984" y="3537679"/>
            <a:ext cx="23723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r10"/>
                <a:cs typeface="cmr10"/>
              </a:rPr>
              <a:t>(5</a:t>
            </a:r>
            <a:r>
              <a:rPr dirty="0" sz="1000" spc="85">
                <a:latin typeface="cmr10"/>
                <a:cs typeface="cmr10"/>
              </a:rPr>
              <a:t>) </a:t>
            </a:r>
            <a:r>
              <a:rPr dirty="0" sz="1000" spc="-10">
                <a:latin typeface="cmr10"/>
                <a:cs typeface="cmr10"/>
              </a:rPr>
              <a:t>P</a:t>
            </a:r>
            <a:r>
              <a:rPr dirty="0" sz="1000" spc="-8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</a:t>
            </a:r>
            <a:r>
              <a:rPr dirty="0" sz="1000" spc="-100">
                <a:latin typeface="cmr10"/>
                <a:cs typeface="cmr10"/>
              </a:rPr>
              <a:t> </a:t>
            </a:r>
            <a:r>
              <a:rPr dirty="0" sz="950" spc="-5">
                <a:latin typeface="SimSun"/>
                <a:cs typeface="SimSun"/>
              </a:rPr>
              <a:t>制御，</a:t>
            </a:r>
            <a:r>
              <a:rPr dirty="0" sz="1000" spc="-10">
                <a:latin typeface="cmr10"/>
                <a:cs typeface="cmr10"/>
              </a:rPr>
              <a:t>PID</a:t>
            </a:r>
            <a:r>
              <a:rPr dirty="0" sz="1000" spc="-90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制御の応答波形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22CE2_f_hw03_prob.dvi</dc:title>
  <dcterms:created xsi:type="dcterms:W3CDTF">2022-10-25T23:12:01Z</dcterms:created>
  <dcterms:modified xsi:type="dcterms:W3CDTF">2022-10-25T23:12:01Z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2022-10-26T00:00:00Z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2022-10-25T00:00:00Z</vt:filetime>
  </property>
  <property fmtid="{D5CDD505-2E9C-101B-9397-08002B2CF9AE}" pid="5" name="Producer">
    <vt:lpwstr>Acrobat Distiller 22.0 (Windows)</vt:lpwstr>
  </property>
</Properties>
</file>