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083" y="853107"/>
            <a:ext cx="6327140" cy="12877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7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3005455">
              <a:lnSpc>
                <a:spcPct val="100000"/>
              </a:lnSpc>
              <a:spcBef>
                <a:spcPts val="1200"/>
              </a:spcBef>
              <a:tabLst>
                <a:tab pos="4363085" algn="l"/>
                <a:tab pos="631380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marL="12700" marR="3331845" indent="144780">
              <a:lnSpc>
                <a:spcPts val="1500"/>
              </a:lnSpc>
              <a:spcBef>
                <a:spcPts val="85"/>
              </a:spcBef>
            </a:pPr>
            <a:r>
              <a:rPr dirty="0" sz="1000" spc="-10">
                <a:latin typeface="cmr10"/>
                <a:cs typeface="cmr10"/>
              </a:rPr>
              <a:t>7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章演習問題【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950" spc="-20">
                <a:latin typeface="SimSun"/>
                <a:cs typeface="SimSun"/>
              </a:rPr>
              <a:t>】において，ロバスト性能を満たさ</a:t>
            </a:r>
            <a:r>
              <a:rPr dirty="0" sz="950" spc="-65">
                <a:latin typeface="SimSun"/>
                <a:cs typeface="SimSun"/>
              </a:rPr>
              <a:t>ない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0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を求め下記を描け。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80644" y="2278855"/>
            <a:ext cx="1189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spc="-20" i="1">
                <a:latin typeface="Times New Roman"/>
                <a:cs typeface="Times New Roman"/>
              </a:rPr>
              <a:t>|</a:t>
            </a:r>
            <a:r>
              <a:rPr dirty="0" sz="1000" spc="-20" b="0" i="1">
                <a:latin typeface="Bookman Old Style"/>
                <a:cs typeface="Bookman Old Style"/>
              </a:rPr>
              <a:t>T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</a:t>
            </a:r>
            <a:r>
              <a:rPr dirty="0" sz="1000" spc="-20" i="1">
                <a:latin typeface="Times New Roman"/>
                <a:cs typeface="Times New Roman"/>
              </a:rPr>
              <a:t>|</a:t>
            </a:r>
            <a:r>
              <a:rPr dirty="0" sz="1000" spc="-10" i="1">
                <a:latin typeface="Times New Roman"/>
                <a:cs typeface="Times New Roman"/>
              </a:rPr>
              <a:t> </a:t>
            </a:r>
            <a:r>
              <a:rPr dirty="0" sz="950" spc="-120">
                <a:latin typeface="SimSun"/>
                <a:cs typeface="SimSun"/>
              </a:rPr>
              <a:t>と </a:t>
            </a:r>
            <a:r>
              <a:rPr dirty="0" baseline="30555" sz="1500">
                <a:latin typeface="Bahnschrift"/>
                <a:cs typeface="Bahnschrift"/>
              </a:rPr>
              <a:t>1</a:t>
            </a:r>
            <a:r>
              <a:rPr dirty="0" baseline="30555" sz="1500" spc="-225">
                <a:latin typeface="Bahnschrift"/>
                <a:cs typeface="Bahnschrift"/>
              </a:rPr>
              <a:t> </a:t>
            </a:r>
            <a:r>
              <a:rPr dirty="0" u="sng" baseline="31746" sz="1050" spc="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r>
              <a:rPr dirty="0" u="sng" baseline="31746" sz="1050" spc="33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 </a:t>
            </a:r>
            <a:r>
              <a:rPr dirty="0" baseline="31746" sz="1050" spc="-157">
                <a:latin typeface="Tahoma"/>
                <a:cs typeface="Tahoma"/>
              </a:rPr>
              <a:t> </a:t>
            </a:r>
            <a:r>
              <a:rPr dirty="0" baseline="30555" sz="1500" spc="-75">
                <a:latin typeface="Bahnschrift"/>
                <a:cs typeface="Bahnschrift"/>
              </a:rPr>
              <a:t>1</a:t>
            </a:r>
            <a:endParaRPr baseline="30555" sz="1500">
              <a:latin typeface="Bahnschrift"/>
              <a:cs typeface="Bahnschrif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07591" y="2335243"/>
            <a:ext cx="462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2222" sz="1500" spc="-15">
                <a:latin typeface="Bahnschrift"/>
                <a:cs typeface="Bahnschrift"/>
              </a:rPr>
              <a:t>1</a:t>
            </a:r>
            <a:r>
              <a:rPr dirty="0" baseline="22222" sz="1500" spc="-127">
                <a:latin typeface="Bahnschrift"/>
                <a:cs typeface="Bahnschrift"/>
              </a:rPr>
              <a:t> </a:t>
            </a:r>
            <a:r>
              <a:rPr dirty="0" baseline="7936" sz="1050" b="0" i="1">
                <a:latin typeface="Bookman Old Style"/>
                <a:cs typeface="Bookman Old Style"/>
              </a:rPr>
              <a:t>W</a:t>
            </a:r>
            <a:r>
              <a:rPr dirty="0" sz="500">
                <a:latin typeface="Lucida Handwriting"/>
                <a:cs typeface="Lucida Handwriting"/>
              </a:rPr>
              <a:t>2</a:t>
            </a:r>
            <a:r>
              <a:rPr dirty="0" sz="500" spc="-100">
                <a:latin typeface="Lucida Handwriting"/>
                <a:cs typeface="Lucida Handwriting"/>
              </a:rPr>
              <a:t> </a:t>
            </a:r>
            <a:r>
              <a:rPr dirty="0" baseline="7936" sz="1050">
                <a:latin typeface="Tahoma"/>
                <a:cs typeface="Tahoma"/>
              </a:rPr>
              <a:t>(</a:t>
            </a:r>
            <a:r>
              <a:rPr dirty="0" baseline="7936" sz="1050" b="0" i="1">
                <a:latin typeface="Bookman Old Style"/>
                <a:cs typeface="Bookman Old Style"/>
              </a:rPr>
              <a:t>s</a:t>
            </a:r>
            <a:r>
              <a:rPr dirty="0" baseline="7936" sz="1050">
                <a:latin typeface="Tahoma"/>
                <a:cs typeface="Tahoma"/>
              </a:rPr>
              <a:t>)</a:t>
            </a:r>
            <a:r>
              <a:rPr dirty="0" baseline="7936" sz="1050" spc="-37">
                <a:latin typeface="Tahoma"/>
                <a:cs typeface="Tahoma"/>
              </a:rPr>
              <a:t> </a:t>
            </a:r>
            <a:r>
              <a:rPr dirty="0" baseline="22222" sz="1500" spc="-75">
                <a:latin typeface="Bahnschrift"/>
                <a:cs typeface="Bahnschrift"/>
              </a:rPr>
              <a:t>1</a:t>
            </a:r>
            <a:endParaRPr baseline="22222" sz="1500">
              <a:latin typeface="Bahnschrift"/>
              <a:cs typeface="Bahnschrif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80652" y="2621740"/>
            <a:ext cx="1182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950" spc="-120">
                <a:latin typeface="SimSun"/>
                <a:cs typeface="SimSun"/>
              </a:rPr>
              <a:t>と </a:t>
            </a:r>
            <a:r>
              <a:rPr dirty="0" baseline="30555" sz="1500">
                <a:latin typeface="Bahnschrift"/>
                <a:cs typeface="Bahnschrift"/>
              </a:rPr>
              <a:t>1</a:t>
            </a:r>
            <a:r>
              <a:rPr dirty="0" baseline="30555" sz="1500" spc="-240">
                <a:latin typeface="Bahnschrift"/>
                <a:cs typeface="Bahnschrift"/>
              </a:rPr>
              <a:t> </a:t>
            </a:r>
            <a:r>
              <a:rPr dirty="0" u="sng" baseline="31746" sz="1050" spc="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1</a:t>
            </a:r>
            <a:r>
              <a:rPr dirty="0" u="sng" baseline="31746" sz="1050" spc="322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 </a:t>
            </a:r>
            <a:r>
              <a:rPr dirty="0" baseline="31746" sz="1050" spc="-157">
                <a:latin typeface="Tahoma"/>
                <a:cs typeface="Tahoma"/>
              </a:rPr>
              <a:t> </a:t>
            </a:r>
            <a:r>
              <a:rPr dirty="0" baseline="30555" sz="1500" spc="-75">
                <a:latin typeface="Bahnschrift"/>
                <a:cs typeface="Bahnschrift"/>
              </a:rPr>
              <a:t>1</a:t>
            </a:r>
            <a:endParaRPr baseline="30555" sz="1500">
              <a:latin typeface="Bahnschrift"/>
              <a:cs typeface="Bahnschrif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80649" y="2592244"/>
            <a:ext cx="2476500" cy="49784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758825">
              <a:lnSpc>
                <a:spcPct val="100000"/>
              </a:lnSpc>
              <a:spcBef>
                <a:spcPts val="760"/>
              </a:spcBef>
            </a:pPr>
            <a:r>
              <a:rPr dirty="0" baseline="22222" sz="1500" spc="-15">
                <a:latin typeface="Bahnschrift"/>
                <a:cs typeface="Bahnschrift"/>
              </a:rPr>
              <a:t>1</a:t>
            </a:r>
            <a:r>
              <a:rPr dirty="0" baseline="22222" sz="1500" spc="-157">
                <a:latin typeface="Bahnschrift"/>
                <a:cs typeface="Bahnschrift"/>
              </a:rPr>
              <a:t> </a:t>
            </a:r>
            <a:r>
              <a:rPr dirty="0" baseline="7936" sz="1050" b="0" i="1">
                <a:latin typeface="Bookman Old Style"/>
                <a:cs typeface="Bookman Old Style"/>
              </a:rPr>
              <a:t>W</a:t>
            </a:r>
            <a:r>
              <a:rPr dirty="0" sz="500">
                <a:latin typeface="Lucida Handwriting"/>
                <a:cs typeface="Lucida Handwriting"/>
              </a:rPr>
              <a:t>1</a:t>
            </a:r>
            <a:r>
              <a:rPr dirty="0" sz="500" spc="-85">
                <a:latin typeface="Lucida Handwriting"/>
                <a:cs typeface="Lucida Handwriting"/>
              </a:rPr>
              <a:t> </a:t>
            </a:r>
            <a:r>
              <a:rPr dirty="0" baseline="7936" sz="1050">
                <a:latin typeface="Tahoma"/>
                <a:cs typeface="Tahoma"/>
              </a:rPr>
              <a:t>(</a:t>
            </a:r>
            <a:r>
              <a:rPr dirty="0" baseline="7936" sz="1050" b="0" i="1">
                <a:latin typeface="Bookman Old Style"/>
                <a:cs typeface="Bookman Old Style"/>
              </a:rPr>
              <a:t>s</a:t>
            </a:r>
            <a:r>
              <a:rPr dirty="0" baseline="7936" sz="1050">
                <a:latin typeface="Tahoma"/>
                <a:cs typeface="Tahoma"/>
              </a:rPr>
              <a:t>)</a:t>
            </a:r>
            <a:r>
              <a:rPr dirty="0" baseline="7936" sz="1050" spc="-52">
                <a:latin typeface="Tahoma"/>
                <a:cs typeface="Tahoma"/>
              </a:rPr>
              <a:t> </a:t>
            </a:r>
            <a:r>
              <a:rPr dirty="0" baseline="22222" sz="1500" spc="-75">
                <a:latin typeface="Bahnschrift"/>
                <a:cs typeface="Bahnschrift"/>
              </a:rPr>
              <a:t>1</a:t>
            </a:r>
            <a:endParaRPr baseline="22222" sz="1500">
              <a:latin typeface="Bahnschrift"/>
              <a:cs typeface="Bahnschrift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5">
                <a:latin typeface="cmr10"/>
                <a:cs typeface="cmr10"/>
              </a:rPr>
              <a:t>)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Tahoma"/>
                <a:cs typeface="Tahoma"/>
              </a:rPr>
              <a:t>1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5" i="1">
                <a:latin typeface="Times New Roman"/>
                <a:cs typeface="Times New Roman"/>
              </a:rPr>
              <a:t> </a:t>
            </a:r>
            <a:r>
              <a:rPr dirty="0" sz="950" spc="-120">
                <a:latin typeface="SimSun"/>
                <a:cs typeface="SimSun"/>
              </a:rPr>
              <a:t>と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Tahoma"/>
                <a:cs typeface="Tahoma"/>
              </a:rPr>
              <a:t>2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spc="-25" i="1">
                <a:latin typeface="Times New Roman"/>
                <a:cs typeface="Times New Roman"/>
              </a:rPr>
              <a:t> </a:t>
            </a:r>
            <a:r>
              <a:rPr dirty="0" sz="950" spc="-114">
                <a:latin typeface="SimSun"/>
                <a:cs typeface="SimSun"/>
              </a:rPr>
              <a:t>と 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10" b="0" i="1">
                <a:latin typeface="Bookman Old Style"/>
                <a:cs typeface="Bookman Old Style"/>
              </a:rPr>
              <a:t>W</a:t>
            </a:r>
            <a:r>
              <a:rPr dirty="0" baseline="-11904" sz="1050" spc="-15">
                <a:latin typeface="Tahoma"/>
                <a:cs typeface="Tahoma"/>
              </a:rPr>
              <a:t>1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10" i="1">
                <a:latin typeface="Times New Roman"/>
                <a:cs typeface="Times New Roman"/>
              </a:rPr>
              <a:t>|</a:t>
            </a:r>
            <a:r>
              <a:rPr dirty="0" sz="1000" spc="-35" i="1">
                <a:latin typeface="Times New Roman"/>
                <a:cs typeface="Times New Roman"/>
              </a:rPr>
              <a:t> </a:t>
            </a:r>
            <a:r>
              <a:rPr dirty="0" sz="1000" spc="-65">
                <a:latin typeface="cmr10"/>
                <a:cs typeface="cmr10"/>
              </a:rPr>
              <a:t>+ </a:t>
            </a:r>
            <a:r>
              <a:rPr dirty="0" sz="1000" i="1">
                <a:latin typeface="Times New Roman"/>
                <a:cs typeface="Times New Roman"/>
              </a:rPr>
              <a:t>|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Tahoma"/>
                <a:cs typeface="Tahoma"/>
              </a:rPr>
              <a:t>2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sz="1000" spc="-145" b="0" i="1">
                <a:latin typeface="Bookman Old Style"/>
                <a:cs typeface="Bookman Old Style"/>
              </a:rPr>
              <a:t> </a:t>
            </a:r>
            <a:r>
              <a:rPr dirty="0" sz="1000" spc="-50" i="1">
                <a:latin typeface="Times New Roman"/>
                <a:cs typeface="Times New Roman"/>
              </a:rPr>
              <a:t>|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7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2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1711" y="699405"/>
            <a:ext cx="2095500" cy="40703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30">
                <a:latin typeface="SimSun"/>
                <a:cs typeface="SimSun"/>
              </a:rPr>
              <a:t>問題 </a:t>
            </a:r>
            <a:r>
              <a:rPr dirty="0" sz="1000" spc="-2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82245">
              <a:lnSpc>
                <a:spcPct val="100000"/>
              </a:lnSpc>
              <a:spcBef>
                <a:spcPts val="300"/>
              </a:spcBef>
            </a:pPr>
            <a:r>
              <a:rPr dirty="0" sz="950" spc="-30">
                <a:latin typeface="SimSun"/>
                <a:cs typeface="SimSun"/>
              </a:rPr>
              <a:t>不確かさ </a:t>
            </a:r>
            <a:r>
              <a:rPr dirty="0" sz="1000" b="0" i="1">
                <a:latin typeface="Bookman Old Style"/>
                <a:cs typeface="Bookman Old Style"/>
              </a:rPr>
              <a:t>W</a:t>
            </a:r>
            <a:r>
              <a:rPr dirty="0" baseline="-11904" sz="1050">
                <a:latin typeface="Tahoma"/>
                <a:cs typeface="Tahoma"/>
              </a:rPr>
              <a:t>2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-30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を設定して描け。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22CE2_f_hw07_prob.dvi</dc:title>
  <dcterms:created xsi:type="dcterms:W3CDTF">2022-11-29T23:03:33Z</dcterms:created>
  <dcterms:modified xsi:type="dcterms:W3CDTF">2022-11-29T23:03:33Z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2022-11-30T00:00:00Z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2022-11-29T00:00:00Z</vt:filetime>
  </property>
  <property fmtid="{D5CDD505-2E9C-101B-9397-08002B2CF9AE}" pid="5" name="Producer">
    <vt:lpwstr>Acrobat Distiller 22.0 (Windows)</vt:lpwstr>
  </property>
</Properties>
</file>