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6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Rockwell"/>
                <a:cs typeface="Rockwell"/>
              </a:rPr>
              <a:t>2022</a:t>
            </a:r>
            <a:r>
              <a:rPr dirty="0" sz="1400" spc="-60" b="1">
                <a:latin typeface="Rockwell"/>
                <a:cs typeface="Rockwell"/>
              </a:rPr>
              <a:t> </a:t>
            </a:r>
            <a:r>
              <a:rPr dirty="0" sz="1350" spc="-15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00">
                <a:latin typeface="SimSun"/>
                <a:cs typeface="SimSun"/>
              </a:rPr>
              <a:t>学 </a:t>
            </a:r>
            <a:r>
              <a:rPr dirty="0" sz="1400" b="1">
                <a:latin typeface="Rockwell"/>
                <a:cs typeface="Rockwell"/>
              </a:rPr>
              <a:t>II</a:t>
            </a:r>
            <a:r>
              <a:rPr dirty="0" sz="1400" spc="295" b="1">
                <a:latin typeface="Rockwell"/>
                <a:cs typeface="Rockwell"/>
              </a:rPr>
              <a:t> </a:t>
            </a:r>
            <a:r>
              <a:rPr dirty="0" sz="1350" spc="-95">
                <a:latin typeface="SimSun"/>
                <a:cs typeface="SimSun"/>
              </a:rPr>
              <a:t>前期 第 </a:t>
            </a:r>
            <a:r>
              <a:rPr dirty="0" sz="1400" b="1">
                <a:latin typeface="Rockwell"/>
                <a:cs typeface="Rockwell"/>
              </a:rPr>
              <a:t>6</a:t>
            </a:r>
            <a:r>
              <a:rPr dirty="0" sz="1400" spc="-55" b="1">
                <a:latin typeface="Rockwell"/>
                <a:cs typeface="Rockwell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687" y="1540340"/>
            <a:ext cx="304673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820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65">
                <a:latin typeface="SimSun"/>
                <a:cs typeface="SimSun"/>
              </a:rPr>
              <a:t> </a:t>
            </a:r>
            <a:r>
              <a:rPr dirty="0" sz="1000" spc="-25" b="1">
                <a:latin typeface="Cambria"/>
                <a:cs typeface="Cambria"/>
              </a:rPr>
              <a:t>1]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以下の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1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,</a:t>
            </a:r>
            <a:r>
              <a:rPr dirty="0" sz="1000" spc="185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baseline="-11904" sz="1050" spc="-15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7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のボード線図を</a:t>
            </a:r>
            <a:r>
              <a:rPr dirty="0" sz="950" spc="-20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1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つ</a:t>
            </a:r>
            <a:r>
              <a:rPr dirty="0" sz="950" spc="-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図に重ねて描</a:t>
            </a:r>
            <a:r>
              <a:rPr dirty="0" sz="950" spc="-50">
                <a:latin typeface="SimSun"/>
                <a:cs typeface="SimSun"/>
              </a:rPr>
              <a:t>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823713" y="19786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593951" y="217134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057655" y="2063970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1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)=</a:t>
            </a:r>
            <a:r>
              <a:rPr dirty="0" sz="1000" spc="120">
                <a:latin typeface="cmr10"/>
                <a:cs typeface="cmr10"/>
              </a:rPr>
              <a:t> </a:t>
            </a:r>
            <a:r>
              <a:rPr dirty="0" baseline="-38888" sz="1500" b="0" i="1">
                <a:latin typeface="Bookman Old Style"/>
                <a:cs typeface="Bookman Old Style"/>
              </a:rPr>
              <a:t>s</a:t>
            </a:r>
            <a:r>
              <a:rPr dirty="0" baseline="-31746" sz="1050">
                <a:latin typeface="Eras Medium ITC"/>
                <a:cs typeface="Eras Medium ITC"/>
              </a:rPr>
              <a:t>2</a:t>
            </a:r>
            <a:r>
              <a:rPr dirty="0" baseline="-31746" sz="1050" spc="217">
                <a:latin typeface="Eras Medium ITC"/>
                <a:cs typeface="Eras Medium ITC"/>
              </a:rPr>
              <a:t> </a:t>
            </a:r>
            <a:r>
              <a:rPr dirty="0" baseline="-38888" sz="1500" spc="-15">
                <a:latin typeface="cmr10"/>
                <a:cs typeface="cmr10"/>
              </a:rPr>
              <a:t>+</a:t>
            </a:r>
            <a:r>
              <a:rPr dirty="0" baseline="-38888" sz="1500" spc="-112">
                <a:latin typeface="cmr10"/>
                <a:cs typeface="cmr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75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r10"/>
                <a:cs typeface="cmr10"/>
              </a:rPr>
              <a:t>+1 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91715" y="2294096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r10"/>
                <a:cs typeface="cmr10"/>
              </a:rPr>
              <a:t>10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593951" y="2486812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057657" y="2379430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)=</a:t>
            </a:r>
            <a:r>
              <a:rPr dirty="0" sz="1000" spc="120">
                <a:latin typeface="cmr10"/>
                <a:cs typeface="cmr10"/>
              </a:rPr>
              <a:t> </a:t>
            </a:r>
            <a:r>
              <a:rPr dirty="0" baseline="-38888" sz="1500" b="0" i="1">
                <a:latin typeface="Bookman Old Style"/>
                <a:cs typeface="Bookman Old Style"/>
              </a:rPr>
              <a:t>s</a:t>
            </a:r>
            <a:r>
              <a:rPr dirty="0" baseline="-31746" sz="1050">
                <a:latin typeface="Eras Medium ITC"/>
                <a:cs typeface="Eras Medium ITC"/>
              </a:rPr>
              <a:t>2</a:t>
            </a:r>
            <a:r>
              <a:rPr dirty="0" baseline="-31746" sz="1050" spc="217">
                <a:latin typeface="Eras Medium ITC"/>
                <a:cs typeface="Eras Medium ITC"/>
              </a:rPr>
              <a:t> </a:t>
            </a:r>
            <a:r>
              <a:rPr dirty="0" baseline="-38888" sz="1500" spc="-15">
                <a:latin typeface="cmr10"/>
                <a:cs typeface="cmr10"/>
              </a:rPr>
              <a:t>+</a:t>
            </a:r>
            <a:r>
              <a:rPr dirty="0" baseline="-38888" sz="1500" spc="-112">
                <a:latin typeface="cmr10"/>
                <a:cs typeface="cmr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75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r10"/>
                <a:cs typeface="cmr10"/>
              </a:rPr>
              <a:t>+1 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3881627" y="1540340"/>
            <a:ext cx="304990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8200"/>
              </a:lnSpc>
              <a:spcBef>
                <a:spcPts val="100"/>
              </a:spcBef>
              <a:tabLst>
                <a:tab pos="610870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2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以</a:t>
            </a:r>
            <a:r>
              <a:rPr dirty="0" sz="950">
                <a:latin typeface="SimSun"/>
                <a:cs typeface="SimSun"/>
              </a:rPr>
              <a:t>下</a:t>
            </a:r>
            <a:r>
              <a:rPr dirty="0" sz="950">
                <a:latin typeface="SimSun"/>
                <a:cs typeface="SimSun"/>
              </a:rPr>
              <a:t>の</a:t>
            </a:r>
            <a:r>
              <a:rPr dirty="0" sz="950" spc="-220">
                <a:latin typeface="SimSun"/>
                <a:cs typeface="SimSu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1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,</a:t>
            </a:r>
            <a:r>
              <a:rPr dirty="0" sz="1000" spc="25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baseline="-11904" sz="1050" spc="-15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7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ボ</a:t>
            </a:r>
            <a:r>
              <a:rPr dirty="0" sz="950">
                <a:latin typeface="SimSun"/>
                <a:cs typeface="SimSun"/>
              </a:rPr>
              <a:t>ー</a:t>
            </a:r>
            <a:r>
              <a:rPr dirty="0" sz="950">
                <a:latin typeface="SimSun"/>
                <a:cs typeface="SimSun"/>
              </a:rPr>
              <a:t>ド</a:t>
            </a:r>
            <a:r>
              <a:rPr dirty="0" sz="950">
                <a:latin typeface="SimSun"/>
                <a:cs typeface="SimSun"/>
              </a:rPr>
              <a:t>線</a:t>
            </a:r>
            <a:r>
              <a:rPr dirty="0" sz="950">
                <a:latin typeface="SimSun"/>
                <a:cs typeface="SimSun"/>
              </a:rPr>
              <a:t>図</a:t>
            </a:r>
            <a:r>
              <a:rPr dirty="0" sz="950">
                <a:latin typeface="SimSun"/>
                <a:cs typeface="SimSun"/>
              </a:rPr>
              <a:t>を</a:t>
            </a:r>
            <a:r>
              <a:rPr dirty="0" sz="950" spc="-24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6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つ</a:t>
            </a:r>
            <a:r>
              <a:rPr dirty="0" sz="950" spc="-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図に重ねて描</a:t>
            </a:r>
            <a:r>
              <a:rPr dirty="0" sz="950" spc="-50">
                <a:latin typeface="SimSun"/>
                <a:cs typeface="SimSun"/>
              </a:rPr>
              <a:t>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911345" y="1978630"/>
            <a:ext cx="4584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5">
                <a:latin typeface="cmr10"/>
                <a:cs typeface="cmr10"/>
              </a:rPr>
              <a:t>10</a:t>
            </a:r>
            <a:r>
              <a:rPr dirty="0" sz="1000" spc="-35" b="0" i="1">
                <a:latin typeface="Bookman Old Style"/>
                <a:cs typeface="Bookman Old Style"/>
              </a:rPr>
              <a:t>s</a:t>
            </a:r>
            <a:r>
              <a:rPr dirty="0" sz="1000" spc="-60" b="0" i="1">
                <a:latin typeface="Bookman Old Style"/>
                <a:cs typeface="Bookman Old Style"/>
              </a:rPr>
              <a:t> </a:t>
            </a:r>
            <a:r>
              <a:rPr dirty="0" sz="1000" spc="65">
                <a:latin typeface="cmr10"/>
                <a:cs typeface="cmr10"/>
              </a:rPr>
              <a:t>+1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4923891" y="2171344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4389120" y="2063970"/>
            <a:ext cx="946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1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)=</a:t>
            </a:r>
            <a:r>
              <a:rPr dirty="0" sz="1000" spc="455">
                <a:latin typeface="cmr10"/>
                <a:cs typeface="cmr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44" b="0" i="1">
                <a:latin typeface="Bookman Old Style"/>
                <a:cs typeface="Bookman Old Style"/>
              </a:rPr>
              <a:t> </a:t>
            </a:r>
            <a:r>
              <a:rPr dirty="0" baseline="-38888" sz="1500" spc="-15">
                <a:latin typeface="cmr10"/>
                <a:cs typeface="cmr10"/>
              </a:rPr>
              <a:t>+</a:t>
            </a:r>
            <a:r>
              <a:rPr dirty="0" baseline="-38888" sz="1500" spc="-97">
                <a:latin typeface="cmr10"/>
                <a:cs typeface="cmr10"/>
              </a:rPr>
              <a:t> </a:t>
            </a:r>
            <a:r>
              <a:rPr dirty="0" baseline="-38888" sz="1500" spc="-52">
                <a:latin typeface="cmr10"/>
                <a:cs typeface="cmr10"/>
              </a:rPr>
              <a:t>10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43343" y="2294096"/>
            <a:ext cx="366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1000" spc="-25">
                <a:latin typeface="cmr10"/>
                <a:cs typeface="cmr10"/>
              </a:rPr>
              <a:t>10</a:t>
            </a:r>
            <a:endParaRPr sz="1000">
              <a:latin typeface="cmr10"/>
              <a:cs typeface="cmr10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923891" y="248681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4389123" y="2379430"/>
            <a:ext cx="1005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)=</a:t>
            </a:r>
            <a:r>
              <a:rPr dirty="0" sz="1000" spc="229">
                <a:latin typeface="cmr10"/>
                <a:cs typeface="cmr10"/>
              </a:rPr>
              <a:t> </a:t>
            </a:r>
            <a:r>
              <a:rPr dirty="0" baseline="-38888" sz="1500" spc="-52">
                <a:latin typeface="cmr10"/>
                <a:cs typeface="cmr10"/>
              </a:rPr>
              <a:t>10</a:t>
            </a:r>
            <a:r>
              <a:rPr dirty="0" baseline="-38888" sz="1500" spc="-52" b="0" i="1">
                <a:latin typeface="Bookman Old Style"/>
                <a:cs typeface="Bookman Old Style"/>
              </a:rPr>
              <a:t>s</a:t>
            </a:r>
            <a:r>
              <a:rPr dirty="0" baseline="-38888" sz="1500" spc="22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r10"/>
                <a:cs typeface="cmr10"/>
              </a:rPr>
              <a:t>+1 </a:t>
            </a:r>
            <a:endParaRPr baseline="-38888" sz="1500">
              <a:latin typeface="cmr10"/>
              <a:cs typeface="cmr1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6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2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111" y="738083"/>
            <a:ext cx="24758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3]</a:t>
            </a:r>
            <a:r>
              <a:rPr dirty="0" sz="1000" spc="725" b="1">
                <a:latin typeface="Cambria"/>
                <a:cs typeface="Cambria"/>
              </a:rPr>
              <a:t> </a:t>
            </a:r>
            <a:r>
              <a:rPr dirty="0" sz="950" spc="-60">
                <a:latin typeface="SimSun"/>
                <a:cs typeface="SimSun"/>
              </a:rPr>
              <a:t>以下の </a:t>
            </a:r>
            <a:r>
              <a:rPr dirty="0" sz="1000" spc="-25" b="0" i="1">
                <a:latin typeface="Bookman Old Style"/>
                <a:cs typeface="Bookman Old Style"/>
              </a:rPr>
              <a:t>G</a:t>
            </a:r>
            <a:r>
              <a:rPr dirty="0" sz="1000" spc="-25">
                <a:latin typeface="cmr10"/>
                <a:cs typeface="cmr10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65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のボード線図を描け。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0072" y="1050509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410707" y="965168"/>
            <a:ext cx="330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5" b="0" i="1">
                <a:latin typeface="Bookman Old Style"/>
                <a:cs typeface="Bookman Old Style"/>
              </a:rPr>
              <a:t>s</a:t>
            </a:r>
            <a:r>
              <a:rPr dirty="0" sz="1000" spc="-80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r10"/>
                <a:cs typeface="cmr10"/>
              </a:rPr>
              <a:t>+1 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84579" y="1157884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 h="0">
                <a:moveTo>
                  <a:pt x="0" y="0"/>
                </a:moveTo>
                <a:lnTo>
                  <a:pt x="55625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46632" y="1137379"/>
            <a:ext cx="6337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35" b="0" i="1">
                <a:latin typeface="Bookman Old Style"/>
                <a:cs typeface="Bookman Old Style"/>
              </a:rPr>
              <a:t>s</a:t>
            </a:r>
            <a:r>
              <a:rPr dirty="0" baseline="23809" sz="1050" spc="-52">
                <a:latin typeface="Eras Medium ITC"/>
                <a:cs typeface="Eras Medium ITC"/>
              </a:rPr>
              <a:t>2</a:t>
            </a:r>
            <a:r>
              <a:rPr dirty="0" sz="1000" spc="-35">
                <a:latin typeface="cmr10"/>
                <a:cs typeface="cmr10"/>
              </a:rPr>
              <a:t>(</a:t>
            </a:r>
            <a:r>
              <a:rPr dirty="0" sz="1000" spc="-35" b="0" i="1">
                <a:latin typeface="Bookman Old Style"/>
                <a:cs typeface="Bookman Old Style"/>
              </a:rPr>
              <a:t>s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1000" spc="-25">
                <a:latin typeface="cmr10"/>
                <a:cs typeface="cmr10"/>
              </a:rPr>
              <a:t>10)</a:t>
            </a:r>
            <a:endParaRPr sz="1000">
              <a:latin typeface="cmr10"/>
              <a:cs typeface="cmr10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3907028" y="738091"/>
            <a:ext cx="24758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4]</a:t>
            </a:r>
            <a:r>
              <a:rPr dirty="0" sz="1000" spc="725" b="1">
                <a:latin typeface="Cambria"/>
                <a:cs typeface="Cambria"/>
              </a:rPr>
              <a:t> </a:t>
            </a:r>
            <a:r>
              <a:rPr dirty="0" sz="950" spc="-60">
                <a:latin typeface="SimSun"/>
                <a:cs typeface="SimSun"/>
              </a:rPr>
              <a:t>以下の </a:t>
            </a:r>
            <a:r>
              <a:rPr dirty="0" sz="1000" spc="-25" b="0" i="1">
                <a:latin typeface="Bookman Old Style"/>
                <a:cs typeface="Bookman Old Style"/>
              </a:rPr>
              <a:t>G</a:t>
            </a:r>
            <a:r>
              <a:rPr dirty="0" sz="1000" spc="-25">
                <a:latin typeface="cmr10"/>
                <a:cs typeface="cmr10"/>
              </a:rPr>
              <a:t>(</a:t>
            </a:r>
            <a:r>
              <a:rPr dirty="0" sz="1000" spc="-25" b="0" i="1">
                <a:latin typeface="Bookman Old Style"/>
                <a:cs typeface="Bookman Old Style"/>
              </a:rPr>
              <a:t>s</a:t>
            </a:r>
            <a:r>
              <a:rPr dirty="0" sz="1000" spc="-65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のボード線図を描け。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60011" y="1029174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979919" y="943833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614519" y="1136548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601971" y="1116043"/>
            <a:ext cx="842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mr10"/>
                <a:cs typeface="cmr10"/>
              </a:rPr>
              <a:t>(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r>
              <a:rPr dirty="0" sz="1000" spc="-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1000" spc="-30">
                <a:latin typeface="cmr10"/>
                <a:cs typeface="cmr10"/>
              </a:rPr>
              <a:t>1)(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1000" spc="-25">
                <a:latin typeface="cmr10"/>
                <a:cs typeface="cmr10"/>
              </a:rPr>
              <a:t>10)</a:t>
            </a:r>
            <a:endParaRPr sz="1000">
              <a:latin typeface="cmr10"/>
              <a:cs typeface="cmr1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前期 第 </a:t>
            </a:r>
            <a:r>
              <a:rPr dirty="0" sz="1200">
                <a:latin typeface="Baskerville Old Face"/>
                <a:cs typeface="Baskerville Old Face"/>
              </a:rPr>
              <a:t>6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3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1687" y="692912"/>
            <a:ext cx="3049905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9200"/>
              </a:lnSpc>
              <a:spcBef>
                <a:spcPts val="100"/>
              </a:spcBef>
              <a:tabLst>
                <a:tab pos="610870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210">
                <a:latin typeface="SimSun"/>
                <a:cs typeface="SimSun"/>
              </a:rPr>
              <a:t> </a:t>
            </a:r>
            <a:r>
              <a:rPr dirty="0" sz="1000" spc="-25" b="1">
                <a:latin typeface="Cambria"/>
                <a:cs typeface="Cambria"/>
              </a:rPr>
              <a:t>5]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以</a:t>
            </a:r>
            <a:r>
              <a:rPr dirty="0" sz="950">
                <a:latin typeface="SimSun"/>
                <a:cs typeface="SimSun"/>
              </a:rPr>
              <a:t>下</a:t>
            </a:r>
            <a:r>
              <a:rPr dirty="0" sz="950">
                <a:latin typeface="SimSun"/>
                <a:cs typeface="SimSun"/>
              </a:rPr>
              <a:t>の</a:t>
            </a:r>
            <a:r>
              <a:rPr dirty="0" sz="950" spc="-220">
                <a:latin typeface="SimSun"/>
                <a:cs typeface="SimSun"/>
              </a:rPr>
              <a:t> </a:t>
            </a: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1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,</a:t>
            </a:r>
            <a:r>
              <a:rPr dirty="0" sz="1000" spc="250" b="0" i="1">
                <a:latin typeface="Bookman Old Style"/>
                <a:cs typeface="Bookman Old Style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G</a:t>
            </a:r>
            <a:r>
              <a:rPr dirty="0" baseline="-11904" sz="1050" spc="-15">
                <a:latin typeface="Eras Medium ITC"/>
                <a:cs typeface="Eras Medium ITC"/>
              </a:rPr>
              <a:t>2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10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1000" spc="-7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ボ</a:t>
            </a:r>
            <a:r>
              <a:rPr dirty="0" sz="950">
                <a:latin typeface="SimSun"/>
                <a:cs typeface="SimSun"/>
              </a:rPr>
              <a:t>ー</a:t>
            </a:r>
            <a:r>
              <a:rPr dirty="0" sz="950">
                <a:latin typeface="SimSun"/>
                <a:cs typeface="SimSun"/>
              </a:rPr>
              <a:t>ド</a:t>
            </a:r>
            <a:r>
              <a:rPr dirty="0" sz="950">
                <a:latin typeface="SimSun"/>
                <a:cs typeface="SimSun"/>
              </a:rPr>
              <a:t>線</a:t>
            </a:r>
            <a:r>
              <a:rPr dirty="0" sz="950">
                <a:latin typeface="SimSun"/>
                <a:cs typeface="SimSun"/>
              </a:rPr>
              <a:t>図</a:t>
            </a:r>
            <a:r>
              <a:rPr dirty="0" sz="950">
                <a:latin typeface="SimSun"/>
                <a:cs typeface="SimSun"/>
              </a:rPr>
              <a:t>を</a:t>
            </a:r>
            <a:r>
              <a:rPr dirty="0" sz="950" spc="-24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6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つ</a:t>
            </a:r>
            <a:r>
              <a:rPr dirty="0" sz="950" spc="-50">
                <a:latin typeface="SimSun"/>
                <a:cs typeface="SimSun"/>
              </a:rPr>
              <a:t>の</a:t>
            </a:r>
            <a:r>
              <a:rPr dirty="0" sz="950">
                <a:latin typeface="SimSun"/>
                <a:cs typeface="SimSun"/>
              </a:rPr>
              <a:t>図に重ねて描</a:t>
            </a:r>
            <a:r>
              <a:rPr dirty="0" sz="950" spc="-50">
                <a:latin typeface="SimSun"/>
                <a:cs typeface="SimSun"/>
              </a:rPr>
              <a:t>け。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17039" y="1134333"/>
            <a:ext cx="302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>
                <a:latin typeface="cmr10"/>
                <a:cs typeface="cmr10"/>
              </a:rPr>
              <a:t>1+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1000" spc="-50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593951" y="1327048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057655" y="1219674"/>
            <a:ext cx="1150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baseline="-11904" sz="1050">
                <a:latin typeface="Eras Medium ITC"/>
                <a:cs typeface="Eras Medium ITC"/>
              </a:rPr>
              <a:t>1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)=</a:t>
            </a:r>
            <a:r>
              <a:rPr dirty="0" sz="1000" spc="120">
                <a:latin typeface="cmr10"/>
                <a:cs typeface="cmr10"/>
              </a:rPr>
              <a:t> </a:t>
            </a:r>
            <a:r>
              <a:rPr dirty="0" baseline="-38888" sz="1500" b="0" i="1">
                <a:latin typeface="Bookman Old Style"/>
                <a:cs typeface="Bookman Old Style"/>
              </a:rPr>
              <a:t>s</a:t>
            </a:r>
            <a:r>
              <a:rPr dirty="0" baseline="-31746" sz="1050">
                <a:latin typeface="Eras Medium ITC"/>
                <a:cs typeface="Eras Medium ITC"/>
              </a:rPr>
              <a:t>2</a:t>
            </a:r>
            <a:r>
              <a:rPr dirty="0" baseline="-31746" sz="1050" spc="217">
                <a:latin typeface="Eras Medium ITC"/>
                <a:cs typeface="Eras Medium ITC"/>
              </a:rPr>
              <a:t> </a:t>
            </a:r>
            <a:r>
              <a:rPr dirty="0" baseline="-38888" sz="1500" spc="-15">
                <a:latin typeface="cmr10"/>
                <a:cs typeface="cmr10"/>
              </a:rPr>
              <a:t>+</a:t>
            </a:r>
            <a:r>
              <a:rPr dirty="0" baseline="-38888" sz="1500" spc="-112">
                <a:latin typeface="cmr10"/>
                <a:cs typeface="cmr10"/>
              </a:rPr>
              <a:t> </a:t>
            </a:r>
            <a:r>
              <a:rPr dirty="0" baseline="-38888" sz="1500" spc="-127" b="0" i="1">
                <a:latin typeface="Bookman Old Style"/>
                <a:cs typeface="Bookman Old Style"/>
              </a:rPr>
              <a:t>s</a:t>
            </a:r>
            <a:r>
              <a:rPr dirty="0" baseline="-38888" sz="1500" spc="-75" b="0" i="1">
                <a:latin typeface="Bookman Old Style"/>
                <a:cs typeface="Bookman Old Style"/>
              </a:rPr>
              <a:t> </a:t>
            </a:r>
            <a:r>
              <a:rPr dirty="0" baseline="-38888" sz="1500" spc="112">
                <a:latin typeface="cmr10"/>
                <a:cs typeface="cmr10"/>
              </a:rPr>
              <a:t>+1 </a:t>
            </a:r>
            <a:endParaRPr baseline="-38888" sz="1500">
              <a:latin typeface="cmr10"/>
              <a:cs typeface="cmr10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182116" y="1589864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Eras Medium ITC"/>
                <a:cs typeface="Eras Medium ITC"/>
              </a:rPr>
              <a:t>2</a:t>
            </a:r>
            <a:endParaRPr sz="700">
              <a:latin typeface="Eras Medium ITC"/>
              <a:cs typeface="Eras Medium IT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83057" y="1448278"/>
            <a:ext cx="1072515" cy="262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10540">
              <a:lnSpc>
                <a:spcPts val="935"/>
              </a:lnSpc>
              <a:spcBef>
                <a:spcPts val="95"/>
              </a:spcBef>
              <a:tabLst>
                <a:tab pos="1059180" algn="l"/>
              </a:tabLst>
            </a:pPr>
            <a:r>
              <a:rPr dirty="0" u="sng" sz="1000" spc="2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000" spc="-10">
                <a:uFill>
                  <a:solidFill>
                    <a:srgbClr val="000000"/>
                  </a:solidFill>
                </a:uFill>
                <a:latin typeface="cmr10"/>
                <a:cs typeface="cmr10"/>
              </a:rPr>
              <a:t>1</a:t>
            </a:r>
            <a:r>
              <a:rPr dirty="0" u="sng" sz="1000" spc="-105">
                <a:uFill>
                  <a:solidFill>
                    <a:srgbClr val="000000"/>
                  </a:solidFill>
                </a:uFill>
                <a:latin typeface="cmr10"/>
                <a:cs typeface="cmr10"/>
              </a:rPr>
              <a:t> </a:t>
            </a:r>
            <a:r>
              <a:rPr dirty="0" u="sng" sz="1000" spc="18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−</a:t>
            </a:r>
            <a:r>
              <a:rPr dirty="0" u="sng" sz="1000" spc="-6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-5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s</a:t>
            </a:r>
            <a:r>
              <a:rPr dirty="0" u="sng" sz="1000" b="0" i="1">
                <a:uFill>
                  <a:solidFill>
                    <a:srgbClr val="000000"/>
                  </a:solidFill>
                </a:uFill>
                <a:latin typeface="Bookman Old Style"/>
                <a:cs typeface="Bookman Old Style"/>
              </a:rPr>
              <a:t>	</a:t>
            </a:r>
            <a:endParaRPr sz="1000">
              <a:latin typeface="Bookman Old Style"/>
              <a:cs typeface="Bookman Old Style"/>
            </a:endParaRPr>
          </a:p>
          <a:p>
            <a:pPr marL="12700">
              <a:lnSpc>
                <a:spcPts val="935"/>
              </a:lnSpc>
            </a:pPr>
            <a:r>
              <a:rPr dirty="0" sz="1000" b="0" i="1">
                <a:latin typeface="Bookman Old Style"/>
                <a:cs typeface="Bookman Old Style"/>
              </a:rPr>
              <a:t>G</a:t>
            </a:r>
            <a:r>
              <a:rPr dirty="0" sz="1000" spc="16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56003" y="1620485"/>
            <a:ext cx="6527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baseline="23809" sz="1050">
                <a:latin typeface="Eras Medium ITC"/>
                <a:cs typeface="Eras Medium ITC"/>
              </a:rPr>
              <a:t>2</a:t>
            </a:r>
            <a:r>
              <a:rPr dirty="0" baseline="23809" sz="1050" spc="44">
                <a:latin typeface="Eras Medium ITC"/>
                <a:cs typeface="Eras Medium ITC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85" b="0" i="1">
                <a:latin typeface="Bookman Old Style"/>
                <a:cs typeface="Bookman Old Style"/>
              </a:rPr>
              <a:t>s </a:t>
            </a:r>
            <a:r>
              <a:rPr dirty="0" sz="1000" spc="75">
                <a:latin typeface="cmr10"/>
                <a:cs typeface="cmr10"/>
              </a:rPr>
              <a:t>+1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741267" y="778408"/>
            <a:ext cx="0" cy="9397365"/>
          </a:xfrm>
          <a:custGeom>
            <a:avLst/>
            <a:gdLst/>
            <a:ahLst/>
            <a:cxnLst/>
            <a:rect l="l" t="t" r="r" b="b"/>
            <a:pathLst>
              <a:path w="0" h="9397365">
                <a:moveTo>
                  <a:pt x="0" y="939698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22CE2_s_hw06_prob.dvi</dc:title>
  <dcterms:created xsi:type="dcterms:W3CDTF">2022-05-22T22:22:05Z</dcterms:created>
  <dcterms:modified xsi:type="dcterms:W3CDTF">2022-05-22T22:22:05Z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2022-05-23T00:00:00Z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2022-05-22T00:00:00Z</vt:filetime>
  </property>
</Properties>
</file>