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100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 spc="-10">
                <a:latin typeface="Baskerville Old Face"/>
                <a:cs typeface="Baskerville Old Face"/>
              </a:rPr>
              <a:t>12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50211" y="853107"/>
            <a:ext cx="495427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Rockwell"/>
                <a:cs typeface="Rockwell"/>
              </a:rPr>
              <a:t>2022</a:t>
            </a:r>
            <a:r>
              <a:rPr dirty="0" sz="1400" spc="-60" b="1">
                <a:latin typeface="Rockwell"/>
                <a:cs typeface="Rockwell"/>
              </a:rPr>
              <a:t> </a:t>
            </a:r>
            <a:r>
              <a:rPr dirty="0" sz="1350" spc="-10">
                <a:latin typeface="SimSun"/>
                <a:cs typeface="SimSun"/>
              </a:rPr>
              <a:t>年度 制</a:t>
            </a:r>
            <a:r>
              <a:rPr dirty="0" sz="1350">
                <a:latin typeface="SimSun"/>
                <a:cs typeface="SimSun"/>
              </a:rPr>
              <a:t>御</a:t>
            </a:r>
            <a:r>
              <a:rPr dirty="0" sz="1350">
                <a:latin typeface="SimSun"/>
                <a:cs typeface="SimSun"/>
              </a:rPr>
              <a:t>工</a:t>
            </a:r>
            <a:r>
              <a:rPr dirty="0" sz="1350" spc="-200">
                <a:latin typeface="SimSun"/>
                <a:cs typeface="SimSun"/>
              </a:rPr>
              <a:t>学 </a:t>
            </a:r>
            <a:r>
              <a:rPr dirty="0" sz="1400" b="1">
                <a:latin typeface="Rockwell"/>
                <a:cs typeface="Rockwell"/>
              </a:rPr>
              <a:t>II</a:t>
            </a:r>
            <a:r>
              <a:rPr dirty="0" sz="1400" spc="300" b="1">
                <a:latin typeface="Rockwell"/>
                <a:cs typeface="Rockwell"/>
              </a:rPr>
              <a:t> </a:t>
            </a:r>
            <a:r>
              <a:rPr dirty="0" sz="1350" spc="-90">
                <a:latin typeface="SimSun"/>
                <a:cs typeface="SimSun"/>
              </a:rPr>
              <a:t>前期 第 </a:t>
            </a:r>
            <a:r>
              <a:rPr dirty="0" sz="1400" b="1">
                <a:latin typeface="Rockwell"/>
                <a:cs typeface="Rockwell"/>
              </a:rPr>
              <a:t>12</a:t>
            </a:r>
            <a:r>
              <a:rPr dirty="0" sz="1400" spc="-65" b="1">
                <a:latin typeface="Rockwell"/>
                <a:cs typeface="Rockwell"/>
              </a:rPr>
              <a:t> </a:t>
            </a:r>
            <a:r>
              <a:rPr dirty="0" sz="1350">
                <a:latin typeface="SimSun"/>
                <a:cs typeface="SimSun"/>
              </a:rPr>
              <a:t>回</a:t>
            </a:r>
            <a:r>
              <a:rPr dirty="0" sz="1350">
                <a:latin typeface="SimSun"/>
                <a:cs typeface="SimSun"/>
              </a:rPr>
              <a:t>レ</a:t>
            </a:r>
            <a:r>
              <a:rPr dirty="0" sz="1350">
                <a:latin typeface="SimSun"/>
                <a:cs typeface="SimSun"/>
              </a:rPr>
              <a:t>ポ</a:t>
            </a:r>
            <a:r>
              <a:rPr dirty="0" sz="1350">
                <a:latin typeface="SimSun"/>
                <a:cs typeface="SimSun"/>
              </a:rPr>
              <a:t>ー</a:t>
            </a:r>
            <a:r>
              <a:rPr dirty="0" sz="1350" spc="-50">
                <a:latin typeface="SimSun"/>
                <a:cs typeface="SimSun"/>
              </a:rPr>
              <a:t>ト</a:t>
            </a:r>
            <a:endParaRPr sz="1350">
              <a:latin typeface="SimSun"/>
              <a:cs typeface="SimSun"/>
            </a:endParaRPr>
          </a:p>
          <a:p>
            <a:pPr marL="1632585">
              <a:lnSpc>
                <a:spcPct val="100000"/>
              </a:lnSpc>
              <a:spcBef>
                <a:spcPts val="1200"/>
              </a:spcBef>
              <a:tabLst>
                <a:tab pos="2990215" algn="l"/>
                <a:tab pos="4940935" algn="l"/>
              </a:tabLst>
            </a:pPr>
            <a:r>
              <a:rPr dirty="0" sz="1000" spc="-10">
                <a:latin typeface="cmr10"/>
                <a:cs typeface="cmr10"/>
              </a:rPr>
              <a:t>5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r10"/>
                <a:cs typeface="cmr10"/>
              </a:rPr>
              <a:t>E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3368" y="1429026"/>
            <a:ext cx="3009900" cy="79184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26034">
              <a:lnSpc>
                <a:spcPct val="100000"/>
              </a:lnSpc>
              <a:spcBef>
                <a:spcPts val="450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30">
                <a:latin typeface="SimSun"/>
                <a:cs typeface="SimSun"/>
              </a:rPr>
              <a:t>問題 </a:t>
            </a:r>
            <a:r>
              <a:rPr dirty="0" sz="1000" spc="-25" b="1">
                <a:latin typeface="Cambria"/>
                <a:cs typeface="Cambria"/>
              </a:rPr>
              <a:t>1]</a:t>
            </a:r>
            <a:endParaRPr sz="1000">
              <a:latin typeface="Cambria"/>
              <a:cs typeface="Cambria"/>
            </a:endParaRPr>
          </a:p>
          <a:p>
            <a:pPr algn="just" marL="12700" marR="5080" indent="158115">
              <a:lnSpc>
                <a:spcPct val="127699"/>
              </a:lnSpc>
              <a:spcBef>
                <a:spcPts val="35"/>
              </a:spcBef>
            </a:pPr>
            <a:r>
              <a:rPr dirty="0" sz="950">
                <a:latin typeface="SimSun"/>
                <a:cs typeface="SimSun"/>
              </a:rPr>
              <a:t>次の開ループ伝達関数のナイキスト軌跡を描き，フ</a:t>
            </a:r>
            <a:r>
              <a:rPr dirty="0" sz="950" spc="-15">
                <a:latin typeface="SimSun"/>
                <a:cs typeface="SimSun"/>
              </a:rPr>
              <a:t>ィードバック制御系が安定となるゲイン </a:t>
            </a:r>
            <a:r>
              <a:rPr dirty="0" sz="1000" spc="120" b="0" i="1">
                <a:latin typeface="Bookman Old Style"/>
                <a:cs typeface="Bookman Old Style"/>
              </a:rPr>
              <a:t>K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950">
                <a:latin typeface="SimSun"/>
                <a:cs typeface="SimSun"/>
              </a:rPr>
              <a:t>の範囲を求めよ。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06044" y="2361151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r10"/>
                <a:cs typeface="cmr10"/>
              </a:rPr>
              <a:t>(1)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083055" y="2754340"/>
            <a:ext cx="440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" b="0" i="1">
                <a:latin typeface="Bookman Old Style"/>
                <a:cs typeface="Bookman Old Style"/>
              </a:rPr>
              <a:t>L</a:t>
            </a:r>
            <a:r>
              <a:rPr dirty="0" sz="1000" spc="45">
                <a:latin typeface="cmr10"/>
                <a:cs typeface="cmr10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s</a:t>
            </a:r>
            <a:r>
              <a:rPr dirty="0" sz="1000" spc="45">
                <a:latin typeface="cmr10"/>
                <a:cs typeface="cmr10"/>
              </a:rPr>
              <a:t>)= </a:t>
            </a:r>
            <a:endParaRPr sz="1000">
              <a:latin typeface="cmr10"/>
              <a:cs typeface="cmr10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953257" y="2668998"/>
            <a:ext cx="133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 b="0" i="1">
                <a:latin typeface="Bookman Old Style"/>
                <a:cs typeface="Bookman Old Style"/>
              </a:rPr>
              <a:t>K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523847" y="2861716"/>
            <a:ext cx="1001394" cy="0"/>
          </a:xfrm>
          <a:custGeom>
            <a:avLst/>
            <a:gdLst/>
            <a:ahLst/>
            <a:cxnLst/>
            <a:rect l="l" t="t" r="r" b="b"/>
            <a:pathLst>
              <a:path w="1001394" h="0">
                <a:moveTo>
                  <a:pt x="0" y="0"/>
                </a:moveTo>
                <a:lnTo>
                  <a:pt x="10012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511300" y="2841210"/>
            <a:ext cx="10274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(1+ 5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)(1+</a:t>
            </a:r>
            <a:r>
              <a:rPr dirty="0" sz="1000" spc="5">
                <a:latin typeface="cmr10"/>
                <a:cs typeface="cmr10"/>
              </a:rPr>
              <a:t> </a:t>
            </a:r>
            <a:r>
              <a:rPr dirty="0" sz="1000" spc="-20">
                <a:latin typeface="cmr10"/>
                <a:cs typeface="cmr10"/>
              </a:rPr>
              <a:t>20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06064" y="3206969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r10"/>
                <a:cs typeface="cmr10"/>
              </a:rPr>
              <a:t>(2)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083076" y="3601689"/>
            <a:ext cx="440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" b="0" i="1">
                <a:latin typeface="Bookman Old Style"/>
                <a:cs typeface="Bookman Old Style"/>
              </a:rPr>
              <a:t>L</a:t>
            </a:r>
            <a:r>
              <a:rPr dirty="0" sz="1000" spc="45">
                <a:latin typeface="cmr10"/>
                <a:cs typeface="cmr10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s</a:t>
            </a:r>
            <a:r>
              <a:rPr dirty="0" sz="1000" spc="45">
                <a:latin typeface="cmr10"/>
                <a:cs typeface="cmr10"/>
              </a:rPr>
              <a:t>)=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111775" y="3514818"/>
            <a:ext cx="133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 b="0" i="1">
                <a:latin typeface="Bookman Old Style"/>
                <a:cs typeface="Bookman Old Style"/>
              </a:rPr>
              <a:t>K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1523847" y="3709060"/>
            <a:ext cx="1316990" cy="0"/>
          </a:xfrm>
          <a:custGeom>
            <a:avLst/>
            <a:gdLst/>
            <a:ahLst/>
            <a:cxnLst/>
            <a:rect l="l" t="t" r="r" b="b"/>
            <a:pathLst>
              <a:path w="1316989" h="0">
                <a:moveTo>
                  <a:pt x="0" y="0"/>
                </a:moveTo>
                <a:lnTo>
                  <a:pt x="131673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1511300" y="3688555"/>
            <a:ext cx="13442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(1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s</a:t>
            </a:r>
            <a:r>
              <a:rPr dirty="0" sz="1000" spc="-30">
                <a:latin typeface="cmr10"/>
                <a:cs typeface="cmr10"/>
              </a:rPr>
              <a:t>)(1</a:t>
            </a:r>
            <a:r>
              <a:rPr dirty="0" sz="1000" spc="-70">
                <a:latin typeface="cmr10"/>
                <a:cs typeface="cmr10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5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)(1+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1000" spc="-20">
                <a:latin typeface="cmr10"/>
                <a:cs typeface="cmr10"/>
              </a:rPr>
              <a:t>20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3741267" y="1514500"/>
            <a:ext cx="0" cy="8661400"/>
          </a:xfrm>
          <a:custGeom>
            <a:avLst/>
            <a:gdLst/>
            <a:ahLst/>
            <a:cxnLst/>
            <a:rect l="l" t="t" r="r" b="b"/>
            <a:pathLst>
              <a:path w="0" h="8661400">
                <a:moveTo>
                  <a:pt x="0" y="8660892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3907028" y="1429026"/>
            <a:ext cx="2999105" cy="60134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80">
                <a:latin typeface="SimSun"/>
                <a:cs typeface="SimSun"/>
              </a:rPr>
              <a:t>問題 </a:t>
            </a:r>
            <a:r>
              <a:rPr dirty="0" sz="1000" spc="-25" b="1">
                <a:latin typeface="Cambria"/>
                <a:cs typeface="Cambria"/>
              </a:rPr>
              <a:t>2]</a:t>
            </a:r>
            <a:endParaRPr sz="1000">
              <a:latin typeface="Cambria"/>
              <a:cs typeface="Cambria"/>
            </a:endParaRPr>
          </a:p>
          <a:p>
            <a:pPr marL="12700" marR="5080" indent="144780">
              <a:lnSpc>
                <a:spcPct val="130500"/>
              </a:lnSpc>
              <a:spcBef>
                <a:spcPts val="5"/>
              </a:spcBef>
            </a:pPr>
            <a:r>
              <a:rPr dirty="0" sz="950" spc="-10">
                <a:latin typeface="SimSun"/>
                <a:cs typeface="SimSun"/>
              </a:rPr>
              <a:t>開ループ伝達関数のボード線図に基づいて，以下の</a:t>
            </a:r>
            <a:r>
              <a:rPr dirty="0" sz="950" spc="-10">
                <a:latin typeface="SimSun"/>
                <a:cs typeface="SimSun"/>
              </a:rPr>
              <a:t>問いに答えよ。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160011" y="2144743"/>
            <a:ext cx="440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" b="0" i="1">
                <a:latin typeface="Bookman Old Style"/>
                <a:cs typeface="Bookman Old Style"/>
              </a:rPr>
              <a:t>L</a:t>
            </a:r>
            <a:r>
              <a:rPr dirty="0" sz="1000" spc="45">
                <a:latin typeface="cmr10"/>
                <a:cs typeface="cmr10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s</a:t>
            </a:r>
            <a:r>
              <a:rPr dirty="0" sz="1000" spc="45">
                <a:latin typeface="cmr10"/>
                <a:cs typeface="cmr10"/>
              </a:rPr>
              <a:t>)=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129269" y="2059402"/>
            <a:ext cx="133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 b="0" i="1">
                <a:latin typeface="Bookman Old Style"/>
                <a:cs typeface="Bookman Old Style"/>
              </a:rPr>
              <a:t>K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4600803" y="2252116"/>
            <a:ext cx="1198245" cy="0"/>
          </a:xfrm>
          <a:custGeom>
            <a:avLst/>
            <a:gdLst/>
            <a:ahLst/>
            <a:cxnLst/>
            <a:rect l="l" t="t" r="r" b="b"/>
            <a:pathLst>
              <a:path w="1198245" h="0">
                <a:moveTo>
                  <a:pt x="0" y="0"/>
                </a:moveTo>
                <a:lnTo>
                  <a:pt x="11978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4588255" y="2231610"/>
            <a:ext cx="1225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(1+</a:t>
            </a:r>
            <a:r>
              <a:rPr dirty="0" sz="1000" spc="-10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0</a:t>
            </a:r>
            <a:r>
              <a:rPr dirty="0" sz="1000" b="0" i="1">
                <a:latin typeface="Bookman Old Style"/>
                <a:cs typeface="Bookman Old Style"/>
              </a:rPr>
              <a:t>.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)(1+</a:t>
            </a:r>
            <a:r>
              <a:rPr dirty="0" sz="1000" spc="-10">
                <a:latin typeface="cmr10"/>
                <a:cs typeface="cmr10"/>
              </a:rPr>
              <a:t> 0</a:t>
            </a:r>
            <a:r>
              <a:rPr dirty="0" sz="1000" spc="-10" b="0" i="1">
                <a:latin typeface="Bookman Old Style"/>
                <a:cs typeface="Bookman Old Style"/>
              </a:rPr>
              <a:t>.</a:t>
            </a:r>
            <a:r>
              <a:rPr dirty="0" sz="1000" spc="-10">
                <a:latin typeface="cmr10"/>
                <a:cs typeface="cmr10"/>
              </a:rPr>
              <a:t>01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935994" y="2430286"/>
            <a:ext cx="2966720" cy="41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marR="5080" indent="-224154">
              <a:lnSpc>
                <a:spcPct val="129200"/>
              </a:lnSpc>
              <a:spcBef>
                <a:spcPts val="100"/>
              </a:spcBef>
            </a:pPr>
            <a:r>
              <a:rPr dirty="0" sz="1000">
                <a:latin typeface="cmr10"/>
                <a:cs typeface="cmr10"/>
              </a:rPr>
              <a:t>(1</a:t>
            </a:r>
            <a:r>
              <a:rPr dirty="0" sz="1000" spc="60">
                <a:latin typeface="cmr10"/>
                <a:cs typeface="cmr10"/>
              </a:rPr>
              <a:t>) </a:t>
            </a:r>
            <a:r>
              <a:rPr dirty="0" sz="1000" spc="120" b="0" i="1">
                <a:latin typeface="Bookman Old Style"/>
                <a:cs typeface="Bookman Old Style"/>
              </a:rPr>
              <a:t>K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130">
                <a:latin typeface="cmr10"/>
                <a:cs typeface="cmr10"/>
              </a:rPr>
              <a:t>=3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-30">
                <a:latin typeface="SimSun"/>
                <a:cs typeface="SimSun"/>
              </a:rPr>
              <a:t>のときのゲイン余裕 </a:t>
            </a:r>
            <a:r>
              <a:rPr dirty="0" sz="1000" spc="-20">
                <a:latin typeface="cmr10"/>
                <a:cs typeface="cmr10"/>
              </a:rPr>
              <a:t>GM</a:t>
            </a:r>
            <a:r>
              <a:rPr dirty="0" sz="950" spc="-40">
                <a:latin typeface="SimSun"/>
                <a:cs typeface="SimSun"/>
              </a:rPr>
              <a:t>，位相余裕 </a:t>
            </a:r>
            <a:r>
              <a:rPr dirty="0" sz="1000" spc="-10">
                <a:latin typeface="cmr10"/>
                <a:cs typeface="cmr10"/>
              </a:rPr>
              <a:t>PM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950" spc="-50">
                <a:latin typeface="SimSun"/>
                <a:cs typeface="SimSun"/>
              </a:rPr>
              <a:t>を</a:t>
            </a:r>
            <a:r>
              <a:rPr dirty="0" sz="950" spc="-15">
                <a:latin typeface="SimSun"/>
                <a:cs typeface="SimSun"/>
              </a:rPr>
              <a:t>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910584" y="2913466"/>
            <a:ext cx="301942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1620" marR="30480" indent="-224154">
              <a:lnSpc>
                <a:spcPct val="128200"/>
              </a:lnSpc>
              <a:spcBef>
                <a:spcPts val="100"/>
              </a:spcBef>
            </a:pPr>
            <a:r>
              <a:rPr dirty="0" sz="1000">
                <a:latin typeface="cmr10"/>
                <a:cs typeface="cmr10"/>
              </a:rPr>
              <a:t>(2</a:t>
            </a:r>
            <a:r>
              <a:rPr dirty="0" sz="1000" spc="75">
                <a:latin typeface="cmr10"/>
                <a:cs typeface="cmr10"/>
              </a:rPr>
              <a:t>) </a:t>
            </a:r>
            <a:r>
              <a:rPr dirty="0" sz="950" spc="-10">
                <a:latin typeface="SimSun"/>
                <a:cs typeface="SimSun"/>
              </a:rPr>
              <a:t>位相余裕 </a:t>
            </a:r>
            <a:r>
              <a:rPr dirty="0" sz="1000">
                <a:latin typeface="cmr10"/>
                <a:cs typeface="cmr10"/>
              </a:rPr>
              <a:t>PM = </a:t>
            </a:r>
            <a:r>
              <a:rPr dirty="0" sz="1000" spc="50">
                <a:latin typeface="cmr10"/>
                <a:cs typeface="cmr10"/>
              </a:rPr>
              <a:t>60</a:t>
            </a:r>
            <a:r>
              <a:rPr dirty="0" baseline="27777" sz="1050" spc="127" i="1">
                <a:latin typeface="Arial"/>
                <a:cs typeface="Arial"/>
              </a:rPr>
              <a:t>◦ </a:t>
            </a:r>
            <a:r>
              <a:rPr dirty="0" sz="950" spc="-20">
                <a:latin typeface="SimSun"/>
                <a:cs typeface="SimSun"/>
              </a:rPr>
              <a:t>となるようにゲイン </a:t>
            </a:r>
            <a:r>
              <a:rPr dirty="0" sz="1000" spc="120" b="0" i="1">
                <a:latin typeface="Bookman Old Style"/>
                <a:cs typeface="Bookman Old Style"/>
              </a:rPr>
              <a:t>K</a:t>
            </a:r>
            <a:r>
              <a:rPr dirty="0" sz="1000" spc="60" b="0" i="1">
                <a:latin typeface="Bookman Old Style"/>
                <a:cs typeface="Bookman Old Style"/>
              </a:rPr>
              <a:t> </a:t>
            </a:r>
            <a:r>
              <a:rPr dirty="0" sz="950" spc="-25">
                <a:latin typeface="SimSun"/>
                <a:cs typeface="SimSun"/>
              </a:rPr>
              <a:t>を求</a:t>
            </a:r>
            <a:r>
              <a:rPr dirty="0" sz="950" spc="-20">
                <a:latin typeface="SimSun"/>
                <a:cs typeface="SimSun"/>
              </a:rPr>
              <a:t>めよ。</a:t>
            </a:r>
            <a:endParaRPr sz="9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22CE2_s_hw12_prob.dvi</dc:title>
  <dcterms:created xsi:type="dcterms:W3CDTF">2022-07-10T22:51:13Z</dcterms:created>
  <dcterms:modified xsi:type="dcterms:W3CDTF">2022-07-10T22:51:13Z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2022-07-11T00:00:00Z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2022-07-10T00:00:00Z</vt:filetime>
  </property>
  <property fmtid="{D5CDD505-2E9C-101B-9397-08002B2CF9AE}" pid="5" name="Producer">
    <vt:lpwstr>Acrobat Distiller 22.0 (Windows)</vt:lpwstr>
  </property>
</Properties>
</file>