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2023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後期 第 </a:t>
            </a:r>
            <a:r>
              <a:rPr dirty="0" sz="1200">
                <a:latin typeface="Baskerville Old Face"/>
                <a:cs typeface="Baskerville Old Face"/>
              </a:rPr>
              <a:t>1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b10"/>
                <a:cs typeface="cmb10"/>
              </a:rPr>
              <a:t>1</a:t>
            </a:r>
            <a:endParaRPr sz="1000">
              <a:latin typeface="cmb10"/>
              <a:cs typeface="cmb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002027" y="853107"/>
            <a:ext cx="490220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latin typeface="CenturyOldst"/>
                <a:cs typeface="CenturyOldst"/>
              </a:rPr>
              <a:t>2023</a:t>
            </a:r>
            <a:r>
              <a:rPr dirty="0" sz="1400" spc="-30" b="1">
                <a:latin typeface="CenturyOldst"/>
                <a:cs typeface="CenturyOldst"/>
              </a:rPr>
              <a:t> </a:t>
            </a:r>
            <a:r>
              <a:rPr dirty="0" sz="1350" spc="-75">
                <a:latin typeface="SimSun"/>
                <a:cs typeface="SimSun"/>
              </a:rPr>
              <a:t>年度 制御工学 </a:t>
            </a:r>
            <a:r>
              <a:rPr dirty="0" sz="1400" spc="90" b="1">
                <a:latin typeface="CenturyOldst"/>
                <a:cs typeface="CenturyOldst"/>
              </a:rPr>
              <a:t>II</a:t>
            </a:r>
            <a:r>
              <a:rPr dirty="0" sz="1400" spc="290" b="1">
                <a:latin typeface="CenturyOldst"/>
                <a:cs typeface="CenturyOldst"/>
              </a:rPr>
              <a:t> </a:t>
            </a:r>
            <a:r>
              <a:rPr dirty="0" sz="1350" spc="-110">
                <a:latin typeface="SimSun"/>
                <a:cs typeface="SimSun"/>
              </a:rPr>
              <a:t>後期 第 </a:t>
            </a:r>
            <a:r>
              <a:rPr dirty="0" sz="1400" b="1">
                <a:latin typeface="CenturyOldst"/>
                <a:cs typeface="CenturyOldst"/>
              </a:rPr>
              <a:t>1</a:t>
            </a:r>
            <a:r>
              <a:rPr dirty="0" sz="1400" spc="-25" b="1">
                <a:latin typeface="CenturyOldst"/>
                <a:cs typeface="CenturyOldst"/>
              </a:rPr>
              <a:t> </a:t>
            </a:r>
            <a:r>
              <a:rPr dirty="0" sz="1350" spc="-10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1580515">
              <a:lnSpc>
                <a:spcPct val="100000"/>
              </a:lnSpc>
              <a:spcBef>
                <a:spcPts val="1200"/>
              </a:spcBef>
              <a:tabLst>
                <a:tab pos="2938145" algn="l"/>
                <a:tab pos="4888865" algn="l"/>
              </a:tabLst>
            </a:pPr>
            <a:r>
              <a:rPr dirty="0" sz="1000" spc="-10">
                <a:latin typeface="cmb10"/>
                <a:cs typeface="cmb10"/>
              </a:rPr>
              <a:t>5</a:t>
            </a:r>
            <a:r>
              <a:rPr dirty="0" sz="1000" spc="-80">
                <a:latin typeface="cmb10"/>
                <a:cs typeface="cmb10"/>
              </a:rPr>
              <a:t>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35">
                <a:latin typeface="SimSun"/>
                <a:cs typeface="SimSun"/>
              </a:rPr>
              <a:t> </a:t>
            </a:r>
            <a:r>
              <a:rPr dirty="0" sz="1000">
                <a:latin typeface="cmb10"/>
                <a:cs typeface="cmb10"/>
              </a:rPr>
              <a:t>E</a:t>
            </a:r>
            <a:r>
              <a:rPr dirty="0" sz="1000" spc="-80">
                <a:latin typeface="cmb10"/>
                <a:cs typeface="cmb10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35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5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51687" y="1546763"/>
            <a:ext cx="3045460" cy="59309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just" marL="38100" marR="30480">
              <a:lnSpc>
                <a:spcPct val="126600"/>
              </a:lnSpc>
              <a:spcBef>
                <a:spcPts val="70"/>
              </a:spcBef>
            </a:pPr>
            <a:r>
              <a:rPr dirty="0" sz="1000" spc="-50" b="1">
                <a:latin typeface="Cambria"/>
                <a:cs typeface="Cambria"/>
              </a:rPr>
              <a:t>[</a:t>
            </a:r>
            <a:r>
              <a:rPr dirty="0" sz="950" spc="-80">
                <a:latin typeface="SimSun"/>
                <a:cs typeface="SimSun"/>
              </a:rPr>
              <a:t>問題 </a:t>
            </a:r>
            <a:r>
              <a:rPr dirty="0" sz="1000" spc="-40" b="1">
                <a:latin typeface="Cambria"/>
                <a:cs typeface="Cambria"/>
              </a:rPr>
              <a:t>1]</a:t>
            </a:r>
            <a:r>
              <a:rPr dirty="0" sz="1000" spc="525" b="1">
                <a:latin typeface="Cambria"/>
                <a:cs typeface="Cambria"/>
              </a:rPr>
              <a:t> </a:t>
            </a:r>
            <a:r>
              <a:rPr dirty="0" sz="950" spc="-75">
                <a:latin typeface="SimSun"/>
                <a:cs typeface="SimSun"/>
              </a:rPr>
              <a:t>制御対象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30">
                <a:latin typeface="cmb10"/>
                <a:cs typeface="cmb10"/>
              </a:rPr>
              <a:t>(</a:t>
            </a:r>
            <a:r>
              <a:rPr dirty="0" sz="1000" spc="-30" b="0" i="1">
                <a:latin typeface="Bookman Old Style"/>
                <a:cs typeface="Bookman Old Style"/>
              </a:rPr>
              <a:t>s</a:t>
            </a:r>
            <a:r>
              <a:rPr dirty="0" sz="1000" spc="-60">
                <a:latin typeface="cmb10"/>
                <a:cs typeface="cmb10"/>
              </a:rPr>
              <a:t>) </a:t>
            </a:r>
            <a:r>
              <a:rPr dirty="0" sz="950" spc="-50">
                <a:latin typeface="SimSun"/>
                <a:cs typeface="SimSun"/>
              </a:rPr>
              <a:t>について，</a:t>
            </a:r>
            <a:r>
              <a:rPr dirty="0" sz="1000" spc="-95">
                <a:latin typeface="cmb10"/>
                <a:cs typeface="cmb10"/>
              </a:rPr>
              <a:t>P</a:t>
            </a:r>
            <a:r>
              <a:rPr dirty="0" sz="1000" spc="-160">
                <a:latin typeface="cmb10"/>
                <a:cs typeface="cmb10"/>
              </a:rPr>
              <a:t> </a:t>
            </a:r>
            <a:r>
              <a:rPr dirty="0" sz="950" spc="-100">
                <a:latin typeface="SimSun"/>
                <a:cs typeface="SimSun"/>
              </a:rPr>
              <a:t>制御 </a:t>
            </a:r>
            <a:r>
              <a:rPr dirty="0" sz="1000" spc="105" b="0" i="1">
                <a:latin typeface="Bookman Old Style"/>
                <a:cs typeface="Bookman Old Style"/>
              </a:rPr>
              <a:t>K</a:t>
            </a:r>
            <a:r>
              <a:rPr dirty="0" baseline="-11904" sz="1050" spc="157" b="0" i="1">
                <a:latin typeface="Bookman Old Style"/>
                <a:cs typeface="Bookman Old Style"/>
              </a:rPr>
              <a:t>P</a:t>
            </a:r>
            <a:r>
              <a:rPr dirty="0" baseline="-11904" sz="1050" spc="-89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cmb10"/>
                <a:cs typeface="cmb10"/>
              </a:rPr>
              <a:t>(</a:t>
            </a:r>
            <a:r>
              <a:rPr dirty="0" sz="1000" spc="45" b="0" i="1">
                <a:latin typeface="Bookman Old Style"/>
                <a:cs typeface="Bookman Old Style"/>
              </a:rPr>
              <a:t>s</a:t>
            </a:r>
            <a:r>
              <a:rPr dirty="0" sz="1000" spc="5">
                <a:latin typeface="cmb10"/>
                <a:cs typeface="cmb10"/>
              </a:rPr>
              <a:t>)= </a:t>
            </a:r>
            <a:r>
              <a:rPr dirty="0" sz="1000" spc="105" b="0" i="1">
                <a:latin typeface="Bookman Old Style"/>
                <a:cs typeface="Bookman Old Style"/>
              </a:rPr>
              <a:t>K</a:t>
            </a:r>
            <a:r>
              <a:rPr dirty="0" baseline="-11904" sz="1050" spc="157" b="0" i="1">
                <a:latin typeface="Bookman Old Style"/>
                <a:cs typeface="Bookman Old Style"/>
              </a:rPr>
              <a:t>P</a:t>
            </a:r>
            <a:r>
              <a:rPr dirty="0" sz="950" spc="-40">
                <a:latin typeface="SimSun"/>
                <a:cs typeface="SimSun"/>
              </a:rPr>
              <a:t>を行い，定常偏差が </a:t>
            </a:r>
            <a:r>
              <a:rPr dirty="0" sz="1000" spc="-5">
                <a:latin typeface="cmb10"/>
                <a:cs typeface="cmb10"/>
              </a:rPr>
              <a:t>0.05</a:t>
            </a:r>
            <a:r>
              <a:rPr dirty="0" sz="1000" spc="-40">
                <a:latin typeface="cmb10"/>
                <a:cs typeface="cmb10"/>
              </a:rPr>
              <a:t> </a:t>
            </a:r>
            <a:r>
              <a:rPr dirty="0" sz="950" spc="-55">
                <a:latin typeface="SimSun"/>
                <a:cs typeface="SimSun"/>
              </a:rPr>
              <a:t>以下になる </a:t>
            </a:r>
            <a:r>
              <a:rPr dirty="0" sz="1000" spc="105" b="0" i="1">
                <a:latin typeface="Bookman Old Style"/>
                <a:cs typeface="Bookman Old Style"/>
              </a:rPr>
              <a:t>K</a:t>
            </a:r>
            <a:r>
              <a:rPr dirty="0" baseline="-11904" sz="1050" spc="157" b="0" i="1">
                <a:latin typeface="Bookman Old Style"/>
                <a:cs typeface="Bookman Old Style"/>
              </a:rPr>
              <a:t>P</a:t>
            </a:r>
            <a:r>
              <a:rPr dirty="0" baseline="-11904" sz="1050" spc="352" b="0" i="1">
                <a:latin typeface="Bookman Old Style"/>
                <a:cs typeface="Bookman Old Style"/>
              </a:rPr>
              <a:t> </a:t>
            </a:r>
            <a:r>
              <a:rPr dirty="0" sz="950" spc="-15">
                <a:latin typeface="SimSun"/>
                <a:cs typeface="SimSun"/>
              </a:rPr>
              <a:t>を設計して下</a:t>
            </a:r>
            <a:r>
              <a:rPr dirty="0" sz="950">
                <a:latin typeface="SimSun"/>
                <a:cs typeface="SimSun"/>
              </a:rPr>
              <a:t>記を答えよ。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80644" y="2254470"/>
            <a:ext cx="4730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b10"/>
                <a:cs typeface="cmb10"/>
              </a:rPr>
              <a:t>(1)</a:t>
            </a:r>
            <a:r>
              <a:rPr dirty="0" sz="1000" spc="140">
                <a:latin typeface="cmb10"/>
                <a:cs typeface="cmb10"/>
              </a:rPr>
              <a:t> </a:t>
            </a:r>
            <a:r>
              <a:rPr dirty="0" sz="1000" spc="80" b="0" i="1">
                <a:latin typeface="Bookman Old Style"/>
                <a:cs typeface="Bookman Old Style"/>
              </a:rPr>
              <a:t>K</a:t>
            </a:r>
            <a:r>
              <a:rPr dirty="0" baseline="-11904" sz="1050" spc="120" b="0" i="1">
                <a:latin typeface="Bookman Old Style"/>
                <a:cs typeface="Bookman Old Style"/>
              </a:rPr>
              <a:t>P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06044" y="2545555"/>
            <a:ext cx="7372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b10"/>
                <a:cs typeface="cmb10"/>
              </a:rPr>
              <a:t>(2</a:t>
            </a:r>
            <a:r>
              <a:rPr dirty="0" sz="1000" spc="70">
                <a:latin typeface="cmb10"/>
                <a:cs typeface="cmb10"/>
              </a:rPr>
              <a:t>) </a:t>
            </a:r>
            <a:r>
              <a:rPr dirty="0" sz="950" spc="-15">
                <a:latin typeface="SimSun"/>
                <a:cs typeface="SimSun"/>
              </a:rPr>
              <a:t>応答波形</a:t>
            </a:r>
            <a:endParaRPr sz="950">
              <a:latin typeface="SimSun"/>
              <a:cs typeface="SimSu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06044" y="2836637"/>
            <a:ext cx="19564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b10"/>
                <a:cs typeface="cmb10"/>
              </a:rPr>
              <a:t>(3</a:t>
            </a:r>
            <a:r>
              <a:rPr dirty="0" sz="1000" spc="70">
                <a:latin typeface="cmb10"/>
                <a:cs typeface="cmb10"/>
              </a:rPr>
              <a:t>) </a:t>
            </a:r>
            <a:r>
              <a:rPr dirty="0" sz="950" spc="-5">
                <a:latin typeface="SimSun"/>
                <a:cs typeface="SimSun"/>
              </a:rPr>
              <a:t>開ループ伝達関数のボード線図</a:t>
            </a:r>
            <a:endParaRPr sz="950">
              <a:latin typeface="SimSun"/>
              <a:cs typeface="SimSu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80644" y="3127722"/>
            <a:ext cx="1496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b10"/>
                <a:cs typeface="cmb10"/>
              </a:rPr>
              <a:t>(4</a:t>
            </a:r>
            <a:r>
              <a:rPr dirty="0" sz="1000" spc="70">
                <a:latin typeface="cmb10"/>
                <a:cs typeface="cmb10"/>
              </a:rPr>
              <a:t>) </a:t>
            </a:r>
            <a:r>
              <a:rPr dirty="0" sz="950" spc="-20">
                <a:latin typeface="SimSun"/>
                <a:cs typeface="SimSun"/>
              </a:rPr>
              <a:t>ゲイン交差周波数 </a:t>
            </a:r>
            <a:r>
              <a:rPr dirty="0" sz="1000" spc="-25" b="0" i="1">
                <a:latin typeface="Bookman Old Style"/>
                <a:cs typeface="Bookman Old Style"/>
              </a:rPr>
              <a:t>ω</a:t>
            </a:r>
            <a:r>
              <a:rPr dirty="0" baseline="-11904" sz="1050" spc="-37" b="0" i="1">
                <a:latin typeface="Bookman Old Style"/>
                <a:cs typeface="Bookman Old Style"/>
              </a:rPr>
              <a:t>gc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3907028" y="1546767"/>
            <a:ext cx="2997200" cy="403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000"/>
              </a:lnSpc>
              <a:spcBef>
                <a:spcPts val="100"/>
              </a:spcBef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 spc="-85">
                <a:latin typeface="SimSun"/>
                <a:cs typeface="SimSun"/>
              </a:rPr>
              <a:t>問題 </a:t>
            </a:r>
            <a:r>
              <a:rPr dirty="0" sz="1000" b="1">
                <a:latin typeface="Cambria"/>
                <a:cs typeface="Cambria"/>
              </a:rPr>
              <a:t>2]</a:t>
            </a:r>
            <a:r>
              <a:rPr dirty="0" sz="1000" spc="225" b="1">
                <a:latin typeface="Cambria"/>
                <a:cs typeface="Cambria"/>
              </a:rPr>
              <a:t>  </a:t>
            </a:r>
            <a:r>
              <a:rPr dirty="0" sz="950" spc="-35">
                <a:latin typeface="SimSun"/>
                <a:cs typeface="SimSun"/>
              </a:rPr>
              <a:t>制御対象 </a:t>
            </a:r>
            <a:r>
              <a:rPr dirty="0" sz="1000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20">
                <a:latin typeface="cmb10"/>
                <a:cs typeface="cmb10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25">
                <a:latin typeface="cmb10"/>
                <a:cs typeface="cmb10"/>
              </a:rPr>
              <a:t>) </a:t>
            </a:r>
            <a:r>
              <a:rPr dirty="0" sz="950" spc="-25">
                <a:latin typeface="SimSun"/>
                <a:cs typeface="SimSun"/>
              </a:rPr>
              <a:t>について，定常偏差が </a:t>
            </a:r>
            <a:r>
              <a:rPr dirty="0" sz="1000">
                <a:latin typeface="cmb10"/>
                <a:cs typeface="cmb10"/>
              </a:rPr>
              <a:t>0</a:t>
            </a:r>
            <a:r>
              <a:rPr dirty="0" sz="1000" spc="-30">
                <a:latin typeface="cmb10"/>
                <a:cs typeface="cmb10"/>
              </a:rPr>
              <a:t> </a:t>
            </a:r>
            <a:r>
              <a:rPr dirty="0" sz="950" spc="-25">
                <a:latin typeface="SimSun"/>
                <a:cs typeface="SimSun"/>
              </a:rPr>
              <a:t>にな</a:t>
            </a:r>
            <a:r>
              <a:rPr dirty="0" sz="950" spc="-15">
                <a:latin typeface="SimSun"/>
                <a:cs typeface="SimSun"/>
              </a:rPr>
              <a:t>るコントローラ </a:t>
            </a:r>
            <a:r>
              <a:rPr dirty="0" sz="1000" b="0" i="1">
                <a:latin typeface="Bookman Old Style"/>
                <a:cs typeface="Bookman Old Style"/>
              </a:rPr>
              <a:t>K</a:t>
            </a:r>
            <a:r>
              <a:rPr dirty="0" sz="1000">
                <a:latin typeface="cmb10"/>
                <a:cs typeface="cmb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 spc="25">
                <a:latin typeface="cmb10"/>
                <a:cs typeface="cmb10"/>
              </a:rPr>
              <a:t>) </a:t>
            </a:r>
            <a:r>
              <a:rPr dirty="0" sz="950" spc="-5">
                <a:latin typeface="SimSun"/>
                <a:cs typeface="SimSun"/>
              </a:rPr>
              <a:t>を設計して下記を答えよ。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935984" y="2063970"/>
            <a:ext cx="5245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b10"/>
                <a:cs typeface="cmb10"/>
              </a:rPr>
              <a:t>(1)</a:t>
            </a:r>
            <a:r>
              <a:rPr dirty="0" sz="1000" spc="140">
                <a:latin typeface="cmb10"/>
                <a:cs typeface="cmb10"/>
              </a:rPr>
              <a:t> </a:t>
            </a:r>
            <a:r>
              <a:rPr dirty="0" sz="1000" spc="-20" b="0" i="1">
                <a:latin typeface="Bookman Old Style"/>
                <a:cs typeface="Bookman Old Style"/>
              </a:rPr>
              <a:t>K</a:t>
            </a:r>
            <a:r>
              <a:rPr dirty="0" sz="1000" spc="-20">
                <a:latin typeface="cmb10"/>
                <a:cs typeface="cmb10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20">
                <a:latin typeface="cmb10"/>
                <a:cs typeface="cmb10"/>
              </a:rPr>
              <a:t>)</a:t>
            </a:r>
            <a:endParaRPr sz="1000">
              <a:latin typeface="cmb10"/>
              <a:cs typeface="cmb10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935984" y="2355054"/>
            <a:ext cx="7372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b10"/>
                <a:cs typeface="cmb10"/>
              </a:rPr>
              <a:t>(2</a:t>
            </a:r>
            <a:r>
              <a:rPr dirty="0" sz="1000" spc="70">
                <a:latin typeface="cmb10"/>
                <a:cs typeface="cmb10"/>
              </a:rPr>
              <a:t>) </a:t>
            </a:r>
            <a:r>
              <a:rPr dirty="0" sz="950" spc="-15">
                <a:latin typeface="SimSun"/>
                <a:cs typeface="SimSun"/>
              </a:rPr>
              <a:t>応答波形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935984" y="2646137"/>
            <a:ext cx="19564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b10"/>
                <a:cs typeface="cmb10"/>
              </a:rPr>
              <a:t>(3</a:t>
            </a:r>
            <a:r>
              <a:rPr dirty="0" sz="1000" spc="70">
                <a:latin typeface="cmb10"/>
                <a:cs typeface="cmb10"/>
              </a:rPr>
              <a:t>) </a:t>
            </a:r>
            <a:r>
              <a:rPr dirty="0" sz="950" spc="-5">
                <a:latin typeface="SimSun"/>
                <a:cs typeface="SimSun"/>
              </a:rPr>
              <a:t>開ループ伝達関数のボード線図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910584" y="2937222"/>
            <a:ext cx="1496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b10"/>
                <a:cs typeface="cmb10"/>
              </a:rPr>
              <a:t>(4</a:t>
            </a:r>
            <a:r>
              <a:rPr dirty="0" sz="1000" spc="70">
                <a:latin typeface="cmb10"/>
                <a:cs typeface="cmb10"/>
              </a:rPr>
              <a:t>) </a:t>
            </a:r>
            <a:r>
              <a:rPr dirty="0" sz="950" spc="-20">
                <a:latin typeface="SimSun"/>
                <a:cs typeface="SimSun"/>
              </a:rPr>
              <a:t>ゲイン交差周波数 </a:t>
            </a:r>
            <a:r>
              <a:rPr dirty="0" sz="1000" spc="-25" b="0" i="1">
                <a:latin typeface="Bookman Old Style"/>
                <a:cs typeface="Bookman Old Style"/>
              </a:rPr>
              <a:t>ω</a:t>
            </a:r>
            <a:r>
              <a:rPr dirty="0" baseline="-11904" sz="1050" spc="-37" b="0" i="1">
                <a:latin typeface="Bookman Old Style"/>
                <a:cs typeface="Bookman Old Style"/>
              </a:rPr>
              <a:t>gc</a:t>
            </a:r>
            <a:endParaRPr baseline="-11904" sz="105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23CE2_f_hw01_prob.dvi</dc:title>
  <dcterms:created xsi:type="dcterms:W3CDTF">2023-10-02T22:31:19Z</dcterms:created>
  <dcterms:modified xsi:type="dcterms:W3CDTF">2023-10-02T22:31:19Z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2023-10-03T00:00:00Z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2023-10-02T00:00:00Z</vt:filetime>
  </property>
  <property fmtid="{D5CDD505-2E9C-101B-9397-08002B2CF9AE}" pid="5" name="Producer">
    <vt:lpwstr>Acrobat Distiller 23.0 (Windows)</vt:lpwstr>
  </property>
</Properties>
</file>