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latin typeface="Baskerville Old Face"/>
                <a:cs typeface="Baskerville Old Face"/>
              </a:rPr>
              <a:t>2023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>
                <a:latin typeface="SimSun"/>
                <a:cs typeface="SimSun"/>
              </a:rPr>
              <a:t>年度 制御工学</a:t>
            </a:r>
            <a:r>
              <a:rPr dirty="0" sz="1200">
                <a:latin typeface="Baskerville Old Face"/>
                <a:cs typeface="Baskerville Old Face"/>
              </a:rPr>
              <a:t>II</a:t>
            </a:r>
            <a:r>
              <a:rPr dirty="0" sz="1200" spc="95">
                <a:latin typeface="Baskerville Old Face"/>
                <a:cs typeface="Baskerville Old Face"/>
              </a:rPr>
              <a:t> </a:t>
            </a:r>
            <a:r>
              <a:rPr dirty="0" sz="1150" spc="-110">
                <a:latin typeface="SimSun"/>
                <a:cs typeface="SimSun"/>
              </a:rPr>
              <a:t>後期 第 </a:t>
            </a:r>
            <a:r>
              <a:rPr dirty="0" sz="1200">
                <a:latin typeface="Baskerville Old Face"/>
                <a:cs typeface="Baskerville Old Face"/>
              </a:rPr>
              <a:t>2</a:t>
            </a:r>
            <a:r>
              <a:rPr dirty="0" sz="1200" spc="-60">
                <a:latin typeface="Baskerville Old Face"/>
                <a:cs typeface="Baskerville Old Face"/>
              </a:rPr>
              <a:t> </a:t>
            </a:r>
            <a:r>
              <a:rPr dirty="0" sz="1150" spc="-1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dunh10"/>
                <a:cs typeface="cmdunh10"/>
              </a:rPr>
              <a:t>1</a:t>
            </a:r>
            <a:endParaRPr sz="1000">
              <a:latin typeface="cmdunh10"/>
              <a:cs typeface="cmdunh10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002027" y="853107"/>
            <a:ext cx="4902200" cy="5486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b="1">
                <a:latin typeface="CenturyOldst"/>
                <a:cs typeface="CenturyOldst"/>
              </a:rPr>
              <a:t>2023</a:t>
            </a:r>
            <a:r>
              <a:rPr dirty="0" sz="1400" spc="-30" b="1">
                <a:latin typeface="CenturyOldst"/>
                <a:cs typeface="CenturyOldst"/>
              </a:rPr>
              <a:t> </a:t>
            </a:r>
            <a:r>
              <a:rPr dirty="0" sz="1350" spc="-75">
                <a:latin typeface="SimSun"/>
                <a:cs typeface="SimSun"/>
              </a:rPr>
              <a:t>年度 制御工学 </a:t>
            </a:r>
            <a:r>
              <a:rPr dirty="0" sz="1400" spc="90" b="1">
                <a:latin typeface="CenturyOldst"/>
                <a:cs typeface="CenturyOldst"/>
              </a:rPr>
              <a:t>II</a:t>
            </a:r>
            <a:r>
              <a:rPr dirty="0" sz="1400" spc="290" b="1">
                <a:latin typeface="CenturyOldst"/>
                <a:cs typeface="CenturyOldst"/>
              </a:rPr>
              <a:t> </a:t>
            </a:r>
            <a:r>
              <a:rPr dirty="0" sz="1350" spc="-110">
                <a:latin typeface="SimSun"/>
                <a:cs typeface="SimSun"/>
              </a:rPr>
              <a:t>後期 第 </a:t>
            </a:r>
            <a:r>
              <a:rPr dirty="0" sz="1400" b="1">
                <a:latin typeface="CenturyOldst"/>
                <a:cs typeface="CenturyOldst"/>
              </a:rPr>
              <a:t>2</a:t>
            </a:r>
            <a:r>
              <a:rPr dirty="0" sz="1400" spc="-25" b="1">
                <a:latin typeface="CenturyOldst"/>
                <a:cs typeface="CenturyOldst"/>
              </a:rPr>
              <a:t> </a:t>
            </a:r>
            <a:r>
              <a:rPr dirty="0" sz="1350" spc="-10">
                <a:latin typeface="SimSun"/>
                <a:cs typeface="SimSun"/>
              </a:rPr>
              <a:t>回レポート</a:t>
            </a:r>
            <a:endParaRPr sz="1350">
              <a:latin typeface="SimSun"/>
              <a:cs typeface="SimSun"/>
            </a:endParaRPr>
          </a:p>
          <a:p>
            <a:pPr marL="1580515">
              <a:lnSpc>
                <a:spcPct val="100000"/>
              </a:lnSpc>
              <a:spcBef>
                <a:spcPts val="1200"/>
              </a:spcBef>
              <a:tabLst>
                <a:tab pos="2938145" algn="l"/>
                <a:tab pos="4888865" algn="l"/>
              </a:tabLst>
            </a:pPr>
            <a:r>
              <a:rPr dirty="0" sz="1000" spc="-10">
                <a:latin typeface="cmdunh10"/>
                <a:cs typeface="cmdunh10"/>
              </a:rPr>
              <a:t>5</a:t>
            </a:r>
            <a:r>
              <a:rPr dirty="0" sz="1000" spc="-85">
                <a:latin typeface="cmdunh10"/>
                <a:cs typeface="cmdunh10"/>
              </a:rPr>
              <a:t> </a:t>
            </a:r>
            <a:r>
              <a:rPr dirty="0" sz="950">
                <a:latin typeface="SimSun"/>
                <a:cs typeface="SimSun"/>
              </a:rPr>
              <a:t>年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sz="1000" spc="-10">
                <a:latin typeface="cmdunh10"/>
                <a:cs typeface="cmdunh10"/>
              </a:rPr>
              <a:t>E</a:t>
            </a:r>
            <a:r>
              <a:rPr dirty="0" sz="1000" spc="-85">
                <a:latin typeface="cmdunh10"/>
                <a:cs typeface="cmdunh10"/>
              </a:rPr>
              <a:t> </a:t>
            </a:r>
            <a:r>
              <a:rPr dirty="0" sz="950">
                <a:latin typeface="SimSun"/>
                <a:cs typeface="SimSun"/>
              </a:rPr>
              <a:t>科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sz="950">
                <a:latin typeface="SimSun"/>
                <a:cs typeface="SimSun"/>
              </a:rPr>
              <a:t>番号</a:t>
            </a:r>
            <a:r>
              <a:rPr dirty="0" sz="950" spc="-229">
                <a:latin typeface="SimSun"/>
                <a:cs typeface="SimSu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50">
                <a:latin typeface="Times New Roman"/>
                <a:cs typeface="Times New Roman"/>
              </a:rPr>
              <a:t> </a:t>
            </a:r>
            <a:r>
              <a:rPr dirty="0" sz="950">
                <a:latin typeface="SimSun"/>
                <a:cs typeface="SimSun"/>
              </a:rPr>
              <a:t>氏名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51687" y="1546763"/>
            <a:ext cx="3047365" cy="59309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algn="just" marL="38100" marR="30480">
              <a:lnSpc>
                <a:spcPct val="126600"/>
              </a:lnSpc>
              <a:spcBef>
                <a:spcPts val="70"/>
              </a:spcBef>
            </a:pPr>
            <a:r>
              <a:rPr dirty="0" sz="1000" spc="-50" b="1">
                <a:latin typeface="Cambria"/>
                <a:cs typeface="Cambria"/>
              </a:rPr>
              <a:t>[</a:t>
            </a:r>
            <a:r>
              <a:rPr dirty="0" sz="950" spc="-60">
                <a:latin typeface="SimSun"/>
                <a:cs typeface="SimSun"/>
              </a:rPr>
              <a:t>問題 </a:t>
            </a:r>
            <a:r>
              <a:rPr dirty="0" sz="1000" spc="-40" b="1">
                <a:latin typeface="Cambria"/>
                <a:cs typeface="Cambria"/>
              </a:rPr>
              <a:t>1]</a:t>
            </a:r>
            <a:r>
              <a:rPr dirty="0" sz="1000" spc="635" b="1">
                <a:latin typeface="Cambria"/>
                <a:cs typeface="Cambria"/>
              </a:rPr>
              <a:t> </a:t>
            </a:r>
            <a:r>
              <a:rPr dirty="0" sz="950" spc="-60">
                <a:latin typeface="SimSun"/>
                <a:cs typeface="SimSun"/>
              </a:rPr>
              <a:t>制御対象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-160" b="0" i="1">
                <a:latin typeface="Bookman Old Style"/>
                <a:cs typeface="Bookman Old Style"/>
              </a:rPr>
              <a:t> </a:t>
            </a:r>
            <a:r>
              <a:rPr dirty="0" sz="1000" spc="-30">
                <a:latin typeface="cmdunh10"/>
                <a:cs typeface="cmdunh10"/>
              </a:rPr>
              <a:t>(</a:t>
            </a:r>
            <a:r>
              <a:rPr dirty="0" sz="1000" spc="-30" b="0" i="1">
                <a:latin typeface="Bookman Old Style"/>
                <a:cs typeface="Bookman Old Style"/>
              </a:rPr>
              <a:t>s</a:t>
            </a:r>
            <a:r>
              <a:rPr dirty="0" sz="1000" spc="-40">
                <a:latin typeface="cmdunh10"/>
                <a:cs typeface="cmdunh10"/>
              </a:rPr>
              <a:t>) </a:t>
            </a:r>
            <a:r>
              <a:rPr dirty="0" sz="950" spc="-30">
                <a:latin typeface="SimSun"/>
                <a:cs typeface="SimSun"/>
              </a:rPr>
              <a:t>について，</a:t>
            </a:r>
            <a:r>
              <a:rPr dirty="0" sz="1000" spc="-50">
                <a:latin typeface="cmdunh10"/>
                <a:cs typeface="cmdunh10"/>
              </a:rPr>
              <a:t>P</a:t>
            </a:r>
            <a:r>
              <a:rPr dirty="0" sz="1000" spc="-150">
                <a:latin typeface="cmdunh10"/>
                <a:cs typeface="cmdunh10"/>
              </a:rPr>
              <a:t> </a:t>
            </a:r>
            <a:r>
              <a:rPr dirty="0" sz="950" spc="-75">
                <a:latin typeface="SimSun"/>
                <a:cs typeface="SimSun"/>
              </a:rPr>
              <a:t>制御 </a:t>
            </a:r>
            <a:r>
              <a:rPr dirty="0" sz="1000" spc="105" b="0" i="1">
                <a:latin typeface="Bookman Old Style"/>
                <a:cs typeface="Bookman Old Style"/>
              </a:rPr>
              <a:t>K</a:t>
            </a:r>
            <a:r>
              <a:rPr dirty="0" baseline="-11904" sz="1050" spc="157" b="0" i="1">
                <a:latin typeface="Bookman Old Style"/>
                <a:cs typeface="Bookman Old Style"/>
              </a:rPr>
              <a:t>P</a:t>
            </a:r>
            <a:r>
              <a:rPr dirty="0" baseline="-11904" sz="1050" spc="-89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cmdunh10"/>
                <a:cs typeface="cmdunh10"/>
              </a:rPr>
              <a:t>(</a:t>
            </a:r>
            <a:r>
              <a:rPr dirty="0" sz="1000" spc="45" b="0" i="1">
                <a:latin typeface="Bookman Old Style"/>
                <a:cs typeface="Bookman Old Style"/>
              </a:rPr>
              <a:t>s</a:t>
            </a:r>
            <a:r>
              <a:rPr dirty="0" sz="1000" spc="5">
                <a:latin typeface="cmdunh10"/>
                <a:cs typeface="cmdunh10"/>
              </a:rPr>
              <a:t>)= </a:t>
            </a:r>
            <a:r>
              <a:rPr dirty="0" sz="1000" spc="-5">
                <a:latin typeface="cmdunh10"/>
                <a:cs typeface="cmdunh10"/>
              </a:rPr>
              <a:t>50</a:t>
            </a:r>
            <a:r>
              <a:rPr dirty="0" sz="950" spc="-35">
                <a:latin typeface="SimSun"/>
                <a:cs typeface="SimSun"/>
              </a:rPr>
              <a:t>のオーバシュートをなくすように，</a:t>
            </a:r>
            <a:r>
              <a:rPr dirty="0" sz="1000" spc="-15">
                <a:latin typeface="cmdunh10"/>
                <a:cs typeface="cmdunh10"/>
              </a:rPr>
              <a:t>PD</a:t>
            </a:r>
            <a:r>
              <a:rPr dirty="0" sz="1000" spc="-135">
                <a:latin typeface="cmdunh10"/>
                <a:cs typeface="cmdunh10"/>
              </a:rPr>
              <a:t> </a:t>
            </a:r>
            <a:r>
              <a:rPr dirty="0" sz="950" spc="-80">
                <a:latin typeface="SimSun"/>
                <a:cs typeface="SimSun"/>
              </a:rPr>
              <a:t>制御の </a:t>
            </a:r>
            <a:r>
              <a:rPr dirty="0" sz="1000" spc="125" b="0" i="1">
                <a:latin typeface="Bookman Old Style"/>
                <a:cs typeface="Bookman Old Style"/>
              </a:rPr>
              <a:t>K</a:t>
            </a:r>
            <a:r>
              <a:rPr dirty="0" baseline="-11904" sz="1050" spc="187" b="0" i="1">
                <a:latin typeface="Bookman Old Style"/>
                <a:cs typeface="Bookman Old Style"/>
              </a:rPr>
              <a:t>D</a:t>
            </a:r>
            <a:r>
              <a:rPr dirty="0" baseline="-11904" sz="1050" spc="209" b="0" i="1">
                <a:latin typeface="Bookman Old Style"/>
                <a:cs typeface="Bookman Old Style"/>
              </a:rPr>
              <a:t> </a:t>
            </a:r>
            <a:r>
              <a:rPr dirty="0" sz="950" spc="-25">
                <a:latin typeface="SimSun"/>
                <a:cs typeface="SimSun"/>
              </a:rPr>
              <a:t>を設</a:t>
            </a:r>
            <a:r>
              <a:rPr dirty="0" sz="950">
                <a:latin typeface="SimSun"/>
                <a:cs typeface="SimSun"/>
              </a:rPr>
              <a:t>計して下記を答えよ。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30072" y="2254470"/>
            <a:ext cx="4527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P</a:t>
            </a:r>
            <a:r>
              <a:rPr dirty="0" sz="1000" spc="-125" b="0" i="1">
                <a:latin typeface="Bookman Old Style"/>
                <a:cs typeface="Bookman Old Style"/>
              </a:rPr>
              <a:t> </a:t>
            </a:r>
            <a:r>
              <a:rPr dirty="0" sz="1000" spc="-20">
                <a:latin typeface="cmdunh10"/>
                <a:cs typeface="cmdunh10"/>
              </a:rPr>
              <a:t>(</a:t>
            </a:r>
            <a:r>
              <a:rPr dirty="0" sz="1000" spc="-20" b="0" i="1">
                <a:latin typeface="Bookman Old Style"/>
                <a:cs typeface="Bookman Old Style"/>
              </a:rPr>
              <a:t>s</a:t>
            </a:r>
            <a:r>
              <a:rPr dirty="0" sz="1000" spc="-20">
                <a:latin typeface="cmdunh10"/>
                <a:cs typeface="cmdunh10"/>
              </a:rPr>
              <a:t>)= </a:t>
            </a:r>
            <a:endParaRPr sz="1000">
              <a:latin typeface="cmdunh10"/>
              <a:cs typeface="cmdunh10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614919" y="216913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dunh10"/>
                <a:cs typeface="cmdunh10"/>
              </a:rPr>
              <a:t>1</a:t>
            </a:r>
            <a:endParaRPr sz="1000">
              <a:latin typeface="cmdunh10"/>
              <a:cs typeface="cmdunh10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1283055" y="2361844"/>
            <a:ext cx="751840" cy="0"/>
          </a:xfrm>
          <a:custGeom>
            <a:avLst/>
            <a:gdLst/>
            <a:ahLst/>
            <a:cxnLst/>
            <a:rect l="l" t="t" r="r" b="b"/>
            <a:pathLst>
              <a:path w="751839" h="0">
                <a:moveTo>
                  <a:pt x="0" y="0"/>
                </a:moveTo>
                <a:lnTo>
                  <a:pt x="75133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1270508" y="2341337"/>
            <a:ext cx="7791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latin typeface="cmdunh10"/>
                <a:cs typeface="cmdunh10"/>
              </a:rPr>
              <a:t>(</a:t>
            </a:r>
            <a:r>
              <a:rPr dirty="0" sz="1000" spc="-50" b="0" i="1">
                <a:latin typeface="Bookman Old Style"/>
                <a:cs typeface="Bookman Old Style"/>
              </a:rPr>
              <a:t>s</a:t>
            </a:r>
            <a:r>
              <a:rPr dirty="0" sz="1000" spc="-65" b="0" i="1">
                <a:latin typeface="Bookman Old Style"/>
                <a:cs typeface="Bookman Old Style"/>
              </a:rPr>
              <a:t> </a:t>
            </a:r>
            <a:r>
              <a:rPr dirty="0" sz="1000" spc="-10">
                <a:latin typeface="cmdunh10"/>
                <a:cs typeface="cmdunh10"/>
              </a:rPr>
              <a:t>+</a:t>
            </a:r>
            <a:r>
              <a:rPr dirty="0" sz="1000" spc="-105">
                <a:latin typeface="cmdunh10"/>
                <a:cs typeface="cmdunh10"/>
              </a:rPr>
              <a:t> </a:t>
            </a:r>
            <a:r>
              <a:rPr dirty="0" sz="1000" spc="-30">
                <a:latin typeface="cmdunh10"/>
                <a:cs typeface="cmdunh10"/>
              </a:rPr>
              <a:t>1)(</a:t>
            </a:r>
            <a:r>
              <a:rPr dirty="0" sz="1000" spc="-30" b="0" i="1">
                <a:latin typeface="Bookman Old Style"/>
                <a:cs typeface="Bookman Old Style"/>
              </a:rPr>
              <a:t>s</a:t>
            </a:r>
            <a:r>
              <a:rPr dirty="0" sz="1000" spc="-60" b="0" i="1">
                <a:latin typeface="Bookman Old Style"/>
                <a:cs typeface="Bookman Old Style"/>
              </a:rPr>
              <a:t> </a:t>
            </a:r>
            <a:r>
              <a:rPr dirty="0" sz="1000" spc="-10">
                <a:latin typeface="cmdunh10"/>
                <a:cs typeface="cmdunh10"/>
              </a:rPr>
              <a:t>+</a:t>
            </a:r>
            <a:r>
              <a:rPr dirty="0" sz="1000" spc="-105">
                <a:latin typeface="cmdunh10"/>
                <a:cs typeface="cmdunh10"/>
              </a:rPr>
              <a:t> </a:t>
            </a:r>
            <a:r>
              <a:rPr dirty="0" sz="1000" spc="-25">
                <a:latin typeface="cmdunh10"/>
                <a:cs typeface="cmdunh10"/>
              </a:rPr>
              <a:t>5)</a:t>
            </a:r>
            <a:endParaRPr sz="1000">
              <a:latin typeface="cmdunh10"/>
              <a:cs typeface="cmdunh10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385803" y="2254465"/>
            <a:ext cx="1873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cmdunh10"/>
                <a:cs typeface="cmdunh10"/>
              </a:rPr>
              <a:t>(1)</a:t>
            </a:r>
            <a:endParaRPr sz="1000">
              <a:latin typeface="cmdunh10"/>
              <a:cs typeface="cmdunh10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67943" y="2682701"/>
            <a:ext cx="1482725" cy="4686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74320">
              <a:lnSpc>
                <a:spcPct val="100000"/>
              </a:lnSpc>
              <a:spcBef>
                <a:spcPts val="95"/>
              </a:spcBef>
            </a:pPr>
            <a:r>
              <a:rPr dirty="0" sz="1000" spc="95" b="0" i="1">
                <a:latin typeface="Bookman Old Style"/>
                <a:cs typeface="Bookman Old Style"/>
              </a:rPr>
              <a:t>K</a:t>
            </a:r>
            <a:r>
              <a:rPr dirty="0" baseline="-11904" sz="1050" spc="142" b="0" i="1">
                <a:latin typeface="Bookman Old Style"/>
                <a:cs typeface="Bookman Old Style"/>
              </a:rPr>
              <a:t>PD</a:t>
            </a:r>
            <a:r>
              <a:rPr dirty="0" sz="1000" spc="95">
                <a:latin typeface="cmdunh10"/>
                <a:cs typeface="cmdunh10"/>
              </a:rPr>
              <a:t>(</a:t>
            </a:r>
            <a:r>
              <a:rPr dirty="0" sz="1000" spc="95" b="0" i="1">
                <a:latin typeface="Bookman Old Style"/>
                <a:cs typeface="Bookman Old Style"/>
              </a:rPr>
              <a:t>s</a:t>
            </a:r>
            <a:r>
              <a:rPr dirty="0" sz="1000" spc="95">
                <a:latin typeface="cmdunh10"/>
                <a:cs typeface="cmdunh10"/>
              </a:rPr>
              <a:t>)=</a:t>
            </a:r>
            <a:r>
              <a:rPr dirty="0" sz="1000" spc="-35">
                <a:latin typeface="cmdunh10"/>
                <a:cs typeface="cmdunh10"/>
              </a:rPr>
              <a:t> </a:t>
            </a:r>
            <a:r>
              <a:rPr dirty="0" sz="1000" spc="-10">
                <a:latin typeface="cmdunh10"/>
                <a:cs typeface="cmdunh10"/>
              </a:rPr>
              <a:t>50</a:t>
            </a:r>
            <a:r>
              <a:rPr dirty="0" sz="1000" spc="-110">
                <a:latin typeface="cmdunh10"/>
                <a:cs typeface="cmdunh10"/>
              </a:rPr>
              <a:t> </a:t>
            </a:r>
            <a:r>
              <a:rPr dirty="0" sz="1000" spc="-10">
                <a:latin typeface="cmdunh10"/>
                <a:cs typeface="cmdunh10"/>
              </a:rPr>
              <a:t>+</a:t>
            </a:r>
            <a:r>
              <a:rPr dirty="0" sz="1000" spc="-100">
                <a:latin typeface="cmdunh10"/>
                <a:cs typeface="cmdunh10"/>
              </a:rPr>
              <a:t> </a:t>
            </a:r>
            <a:r>
              <a:rPr dirty="0" sz="1000" spc="55" b="0" i="1">
                <a:latin typeface="Bookman Old Style"/>
                <a:cs typeface="Bookman Old Style"/>
              </a:rPr>
              <a:t>K</a:t>
            </a:r>
            <a:r>
              <a:rPr dirty="0" baseline="-11904" sz="1050" spc="82" b="0" i="1">
                <a:latin typeface="Bookman Old Style"/>
                <a:cs typeface="Bookman Old Style"/>
              </a:rPr>
              <a:t>D</a:t>
            </a:r>
            <a:r>
              <a:rPr dirty="0" sz="1000" spc="55" b="0" i="1">
                <a:latin typeface="Bookman Old Style"/>
                <a:cs typeface="Bookman Old Style"/>
              </a:rPr>
              <a:t>s</a:t>
            </a:r>
            <a:endParaRPr sz="10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>
              <a:latin typeface="Bookman Old Style"/>
              <a:cs typeface="Bookman Old Style"/>
            </a:endParaRPr>
          </a:p>
          <a:p>
            <a:pPr marL="50800">
              <a:lnSpc>
                <a:spcPct val="100000"/>
              </a:lnSpc>
            </a:pPr>
            <a:r>
              <a:rPr dirty="0" sz="1000">
                <a:latin typeface="cmdunh10"/>
                <a:cs typeface="cmdunh10"/>
              </a:rPr>
              <a:t>(1)</a:t>
            </a:r>
            <a:r>
              <a:rPr dirty="0" sz="1000" spc="140">
                <a:latin typeface="cmdunh10"/>
                <a:cs typeface="cmdunh10"/>
              </a:rPr>
              <a:t> </a:t>
            </a:r>
            <a:r>
              <a:rPr dirty="0" sz="1000" spc="100" b="0" i="1">
                <a:latin typeface="Bookman Old Style"/>
                <a:cs typeface="Bookman Old Style"/>
              </a:rPr>
              <a:t>K</a:t>
            </a:r>
            <a:r>
              <a:rPr dirty="0" baseline="-11904" sz="1050" spc="150" b="0" i="1">
                <a:latin typeface="Bookman Old Style"/>
                <a:cs typeface="Bookman Old Style"/>
              </a:rPr>
              <a:t>D</a:t>
            </a:r>
            <a:endParaRPr baseline="-11904" sz="1050">
              <a:latin typeface="Bookman Old Style"/>
              <a:cs typeface="Bookman Old Style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606044" y="3264882"/>
            <a:ext cx="18288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dunh10"/>
                <a:cs typeface="cmdunh10"/>
              </a:rPr>
              <a:t>(2</a:t>
            </a:r>
            <a:r>
              <a:rPr dirty="0" sz="1000" spc="75">
                <a:latin typeface="cmdunh10"/>
                <a:cs typeface="cmdunh10"/>
              </a:rPr>
              <a:t>) </a:t>
            </a:r>
            <a:r>
              <a:rPr dirty="0" sz="1000" spc="-10">
                <a:latin typeface="cmdunh10"/>
                <a:cs typeface="cmdunh10"/>
              </a:rPr>
              <a:t>P</a:t>
            </a:r>
            <a:r>
              <a:rPr dirty="0" sz="1000" spc="-90">
                <a:latin typeface="cmdunh10"/>
                <a:cs typeface="cmdunh10"/>
              </a:rPr>
              <a:t> </a:t>
            </a:r>
            <a:r>
              <a:rPr dirty="0" sz="950" spc="-60">
                <a:latin typeface="SimSun"/>
                <a:cs typeface="SimSun"/>
              </a:rPr>
              <a:t>制御と </a:t>
            </a:r>
            <a:r>
              <a:rPr dirty="0" sz="1000" spc="-10">
                <a:latin typeface="cmdunh10"/>
                <a:cs typeface="cmdunh10"/>
              </a:rPr>
              <a:t>PD</a:t>
            </a:r>
            <a:r>
              <a:rPr dirty="0" sz="1000" spc="-110">
                <a:latin typeface="cmdunh10"/>
                <a:cs typeface="cmdunh10"/>
              </a:rPr>
              <a:t> </a:t>
            </a:r>
            <a:r>
              <a:rPr dirty="0" sz="950" spc="-10">
                <a:latin typeface="SimSun"/>
                <a:cs typeface="SimSun"/>
              </a:rPr>
              <a:t>制御の応答波形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606044" y="3555967"/>
            <a:ext cx="29698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dunh10"/>
                <a:cs typeface="cmdunh10"/>
              </a:rPr>
              <a:t>(3</a:t>
            </a:r>
            <a:r>
              <a:rPr dirty="0" sz="1000" spc="75">
                <a:latin typeface="cmdunh10"/>
                <a:cs typeface="cmdunh10"/>
              </a:rPr>
              <a:t>) </a:t>
            </a:r>
            <a:r>
              <a:rPr dirty="0" sz="1000" spc="-10">
                <a:latin typeface="cmdunh10"/>
                <a:cs typeface="cmdunh10"/>
              </a:rPr>
              <a:t>P</a:t>
            </a:r>
            <a:r>
              <a:rPr dirty="0" sz="1000" spc="-135">
                <a:latin typeface="cmdunh10"/>
                <a:cs typeface="cmdunh10"/>
              </a:rPr>
              <a:t> </a:t>
            </a:r>
            <a:r>
              <a:rPr dirty="0" sz="950" spc="-90">
                <a:latin typeface="SimSun"/>
                <a:cs typeface="SimSun"/>
              </a:rPr>
              <a:t>制御と </a:t>
            </a:r>
            <a:r>
              <a:rPr dirty="0" sz="1000" spc="-10">
                <a:latin typeface="cmdunh10"/>
                <a:cs typeface="cmdunh10"/>
              </a:rPr>
              <a:t>PD</a:t>
            </a:r>
            <a:r>
              <a:rPr dirty="0" sz="1000" spc="-160">
                <a:latin typeface="cmdunh10"/>
                <a:cs typeface="cmdunh10"/>
              </a:rPr>
              <a:t> </a:t>
            </a:r>
            <a:r>
              <a:rPr dirty="0" sz="950" spc="-30">
                <a:latin typeface="SimSun"/>
                <a:cs typeface="SimSun"/>
              </a:rPr>
              <a:t>制御の開ループ伝達関数のボード線図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580644" y="3847051"/>
            <a:ext cx="25869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dunh10"/>
                <a:cs typeface="cmdunh10"/>
              </a:rPr>
              <a:t>(4</a:t>
            </a:r>
            <a:r>
              <a:rPr dirty="0" sz="1000" spc="75">
                <a:latin typeface="cmdunh10"/>
                <a:cs typeface="cmdunh10"/>
              </a:rPr>
              <a:t>) </a:t>
            </a:r>
            <a:r>
              <a:rPr dirty="0" sz="1000" spc="-10">
                <a:latin typeface="cmdunh10"/>
                <a:cs typeface="cmdunh10"/>
              </a:rPr>
              <a:t>P</a:t>
            </a:r>
            <a:r>
              <a:rPr dirty="0" sz="1000" spc="-90">
                <a:latin typeface="cmdunh10"/>
                <a:cs typeface="cmdunh10"/>
              </a:rPr>
              <a:t> </a:t>
            </a:r>
            <a:r>
              <a:rPr dirty="0" sz="950" spc="-60">
                <a:latin typeface="SimSun"/>
                <a:cs typeface="SimSun"/>
              </a:rPr>
              <a:t>制御と </a:t>
            </a:r>
            <a:r>
              <a:rPr dirty="0" sz="1000" spc="-10">
                <a:latin typeface="cmdunh10"/>
                <a:cs typeface="cmdunh10"/>
              </a:rPr>
              <a:t>PD</a:t>
            </a:r>
            <a:r>
              <a:rPr dirty="0" sz="1000" spc="-110">
                <a:latin typeface="cmdunh10"/>
                <a:cs typeface="cmdunh10"/>
              </a:rPr>
              <a:t> </a:t>
            </a:r>
            <a:r>
              <a:rPr dirty="0" sz="950" spc="-15">
                <a:latin typeface="SimSun"/>
                <a:cs typeface="SimSun"/>
              </a:rPr>
              <a:t>制御のゲイン交差周波数 </a:t>
            </a:r>
            <a:r>
              <a:rPr dirty="0" sz="1000" spc="-25" b="0" i="1">
                <a:latin typeface="Bookman Old Style"/>
                <a:cs typeface="Bookman Old Style"/>
              </a:rPr>
              <a:t>ω</a:t>
            </a:r>
            <a:r>
              <a:rPr dirty="0" baseline="-11904" sz="1050" spc="-37" b="0" i="1">
                <a:latin typeface="Bookman Old Style"/>
                <a:cs typeface="Bookman Old Style"/>
              </a:rPr>
              <a:t>gc</a:t>
            </a:r>
            <a:endParaRPr baseline="-11904" sz="1050">
              <a:latin typeface="Bookman Old Style"/>
              <a:cs typeface="Bookman Old Style"/>
            </a:endParaRPr>
          </a:p>
        </p:txBody>
      </p:sp>
      <p:sp>
        <p:nvSpPr>
          <p:cNvPr id="15" name="object 15" descr=""/>
          <p:cNvSpPr/>
          <p:nvPr/>
        </p:nvSpPr>
        <p:spPr>
          <a:xfrm>
            <a:off x="3741267" y="1624228"/>
            <a:ext cx="0" cy="8551545"/>
          </a:xfrm>
          <a:custGeom>
            <a:avLst/>
            <a:gdLst/>
            <a:ahLst/>
            <a:cxnLst/>
            <a:rect l="l" t="t" r="r" b="b"/>
            <a:pathLst>
              <a:path w="0" h="8551545">
                <a:moveTo>
                  <a:pt x="0" y="855116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 txBox="1"/>
          <p:nvPr/>
        </p:nvSpPr>
        <p:spPr>
          <a:xfrm>
            <a:off x="3881626" y="1546767"/>
            <a:ext cx="3046730" cy="5943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38100" marR="30480">
              <a:lnSpc>
                <a:spcPct val="124500"/>
              </a:lnSpc>
              <a:spcBef>
                <a:spcPts val="95"/>
              </a:spcBef>
            </a:pPr>
            <a:r>
              <a:rPr dirty="0" sz="1000" spc="-50" b="1">
                <a:latin typeface="Cambria"/>
                <a:cs typeface="Cambria"/>
              </a:rPr>
              <a:t>[</a:t>
            </a:r>
            <a:r>
              <a:rPr dirty="0" sz="950" spc="-80">
                <a:latin typeface="SimSun"/>
                <a:cs typeface="SimSun"/>
              </a:rPr>
              <a:t>問題 </a:t>
            </a:r>
            <a:r>
              <a:rPr dirty="0" sz="1000" spc="-40" b="1">
                <a:latin typeface="Cambria"/>
                <a:cs typeface="Cambria"/>
              </a:rPr>
              <a:t>2]</a:t>
            </a:r>
            <a:r>
              <a:rPr dirty="0" sz="1000" spc="805" b="1">
                <a:latin typeface="Cambria"/>
                <a:cs typeface="Cambria"/>
              </a:rPr>
              <a:t> </a:t>
            </a:r>
            <a:r>
              <a:rPr dirty="0" sz="1000" spc="-5">
                <a:latin typeface="cmdunh10"/>
                <a:cs typeface="cmdunh10"/>
              </a:rPr>
              <a:t>[</a:t>
            </a:r>
            <a:r>
              <a:rPr dirty="0" sz="950" spc="-50">
                <a:latin typeface="SimSun"/>
                <a:cs typeface="SimSun"/>
              </a:rPr>
              <a:t>問題 </a:t>
            </a:r>
            <a:r>
              <a:rPr dirty="0" sz="1000" spc="-5">
                <a:latin typeface="cmdunh10"/>
                <a:cs typeface="cmdunh10"/>
              </a:rPr>
              <a:t>1</a:t>
            </a:r>
            <a:r>
              <a:rPr dirty="0" sz="1000" spc="-50">
                <a:latin typeface="cmdunh10"/>
                <a:cs typeface="cmdunh10"/>
              </a:rPr>
              <a:t>] </a:t>
            </a:r>
            <a:r>
              <a:rPr dirty="0" sz="950" spc="-120">
                <a:latin typeface="SimSun"/>
                <a:cs typeface="SimSun"/>
              </a:rPr>
              <a:t>の </a:t>
            </a:r>
            <a:r>
              <a:rPr dirty="0" sz="1000" spc="105" b="0" i="1">
                <a:latin typeface="Bookman Old Style"/>
                <a:cs typeface="Bookman Old Style"/>
              </a:rPr>
              <a:t>K</a:t>
            </a:r>
            <a:r>
              <a:rPr dirty="0" baseline="-11904" sz="1050" spc="157" b="0" i="1">
                <a:latin typeface="Bookman Old Style"/>
                <a:cs typeface="Bookman Old Style"/>
              </a:rPr>
              <a:t>P</a:t>
            </a:r>
            <a:r>
              <a:rPr dirty="0" baseline="-11904" sz="1050" spc="337" b="0" i="1">
                <a:latin typeface="Bookman Old Style"/>
                <a:cs typeface="Bookman Old Style"/>
              </a:rPr>
              <a:t> </a:t>
            </a:r>
            <a:r>
              <a:rPr dirty="0" sz="1000" spc="-25">
                <a:latin typeface="cmdunh10"/>
                <a:cs typeface="cmdunh10"/>
              </a:rPr>
              <a:t>= </a:t>
            </a:r>
            <a:r>
              <a:rPr dirty="0" sz="1000" spc="-10">
                <a:latin typeface="cmdunh10"/>
                <a:cs typeface="cmdunh10"/>
              </a:rPr>
              <a:t>50</a:t>
            </a:r>
            <a:r>
              <a:rPr dirty="0" sz="1000" spc="85" b="0" i="1">
                <a:latin typeface="Bookman Old Style"/>
                <a:cs typeface="Bookman Old Style"/>
              </a:rPr>
              <a:t>, </a:t>
            </a:r>
            <a:r>
              <a:rPr dirty="0" sz="1000" spc="125" b="0" i="1">
                <a:latin typeface="Bookman Old Style"/>
                <a:cs typeface="Bookman Old Style"/>
              </a:rPr>
              <a:t>K</a:t>
            </a:r>
            <a:r>
              <a:rPr dirty="0" baseline="-11904" sz="1050" spc="187" b="0" i="1">
                <a:latin typeface="Bookman Old Style"/>
                <a:cs typeface="Bookman Old Style"/>
              </a:rPr>
              <a:t>D</a:t>
            </a:r>
            <a:r>
              <a:rPr dirty="0" baseline="-11904" sz="1050" spc="277" b="0" i="1">
                <a:latin typeface="Bookman Old Style"/>
                <a:cs typeface="Bookman Old Style"/>
              </a:rPr>
              <a:t> </a:t>
            </a:r>
            <a:r>
              <a:rPr dirty="0" sz="950">
                <a:latin typeface="SimSun"/>
                <a:cs typeface="SimSun"/>
              </a:rPr>
              <a:t>を用いて，オーバ</a:t>
            </a:r>
            <a:r>
              <a:rPr dirty="0" sz="950" spc="-65">
                <a:latin typeface="SimSun"/>
                <a:cs typeface="SimSun"/>
              </a:rPr>
              <a:t>シュートがなく，かつ，定常偏差が </a:t>
            </a:r>
            <a:r>
              <a:rPr dirty="0" sz="1000" spc="-5">
                <a:latin typeface="cmdunh10"/>
                <a:cs typeface="cmdunh10"/>
              </a:rPr>
              <a:t>0</a:t>
            </a:r>
            <a:r>
              <a:rPr dirty="0" sz="1000" spc="-55">
                <a:latin typeface="cmdunh10"/>
                <a:cs typeface="cmdunh10"/>
              </a:rPr>
              <a:t> </a:t>
            </a:r>
            <a:r>
              <a:rPr dirty="0" sz="950" spc="-25">
                <a:latin typeface="SimSun"/>
                <a:cs typeface="SimSun"/>
              </a:rPr>
              <a:t>になるコントロー</a:t>
            </a:r>
            <a:r>
              <a:rPr dirty="0" sz="950" spc="-70">
                <a:latin typeface="SimSun"/>
                <a:cs typeface="SimSun"/>
              </a:rPr>
              <a:t>ラ </a:t>
            </a:r>
            <a:r>
              <a:rPr dirty="0" sz="1000" spc="85" b="0" i="1">
                <a:latin typeface="Bookman Old Style"/>
                <a:cs typeface="Bookman Old Style"/>
              </a:rPr>
              <a:t>K</a:t>
            </a:r>
            <a:r>
              <a:rPr dirty="0" baseline="-11904" sz="1050" spc="127" b="0" i="1">
                <a:latin typeface="Bookman Old Style"/>
                <a:cs typeface="Bookman Old Style"/>
              </a:rPr>
              <a:t>PID</a:t>
            </a:r>
            <a:r>
              <a:rPr dirty="0" sz="1000" spc="85">
                <a:latin typeface="cmdunh10"/>
                <a:cs typeface="cmdunh10"/>
              </a:rPr>
              <a:t>(</a:t>
            </a:r>
            <a:r>
              <a:rPr dirty="0" sz="1000" spc="85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dunh10"/>
                <a:cs typeface="cmdunh10"/>
              </a:rPr>
              <a:t>) </a:t>
            </a:r>
            <a:r>
              <a:rPr dirty="0" sz="950">
                <a:latin typeface="SimSun"/>
                <a:cs typeface="SimSun"/>
              </a:rPr>
              <a:t>を設計して下記を答えよ。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268215" y="2336625"/>
            <a:ext cx="23812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140" b="0" i="1">
                <a:latin typeface="Bookman Old Style"/>
                <a:cs typeface="Bookman Old Style"/>
              </a:rPr>
              <a:t>PID</a:t>
            </a:r>
            <a:endParaRPr sz="700">
              <a:latin typeface="Bookman Old Style"/>
              <a:cs typeface="Bookman Old Style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5205476" y="2336625"/>
            <a:ext cx="10858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130" b="0" i="1">
                <a:latin typeface="Bookman Old Style"/>
                <a:cs typeface="Bookman Old Style"/>
              </a:rPr>
              <a:t>D</a:t>
            </a:r>
            <a:endParaRPr sz="700">
              <a:latin typeface="Bookman Old Style"/>
              <a:cs typeface="Bookman Old Style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134611" y="2195037"/>
            <a:ext cx="1607820" cy="2628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43180">
              <a:lnSpc>
                <a:spcPts val="935"/>
              </a:lnSpc>
              <a:spcBef>
                <a:spcPts val="95"/>
              </a:spcBef>
            </a:pPr>
            <a:r>
              <a:rPr dirty="0" sz="1000" spc="100" b="0" i="1">
                <a:latin typeface="Bookman Old Style"/>
                <a:cs typeface="Bookman Old Style"/>
              </a:rPr>
              <a:t>K</a:t>
            </a:r>
            <a:r>
              <a:rPr dirty="0" baseline="-11904" sz="1050" spc="150" b="0" i="1">
                <a:latin typeface="Bookman Old Style"/>
                <a:cs typeface="Bookman Old Style"/>
              </a:rPr>
              <a:t>I</a:t>
            </a:r>
            <a:endParaRPr baseline="-11904" sz="1050">
              <a:latin typeface="Bookman Old Style"/>
              <a:cs typeface="Bookman Old Style"/>
            </a:endParaRPr>
          </a:p>
          <a:p>
            <a:pPr marL="38100">
              <a:lnSpc>
                <a:spcPts val="935"/>
              </a:lnSpc>
              <a:tabLst>
                <a:tab pos="367030" algn="l"/>
              </a:tabLst>
            </a:pPr>
            <a:r>
              <a:rPr dirty="0" sz="1000" spc="60" b="0" i="1">
                <a:latin typeface="Bookman Old Style"/>
                <a:cs typeface="Bookman Old Style"/>
              </a:rPr>
              <a:t>K</a:t>
            </a:r>
            <a:r>
              <a:rPr dirty="0" sz="1000" b="0" i="1">
                <a:latin typeface="Bookman Old Style"/>
                <a:cs typeface="Bookman Old Style"/>
              </a:rPr>
              <a:t>	</a:t>
            </a:r>
            <a:r>
              <a:rPr dirty="0" sz="1000">
                <a:latin typeface="cmdunh10"/>
                <a:cs typeface="cmdunh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dunh10"/>
                <a:cs typeface="cmdunh10"/>
              </a:rPr>
              <a:t>)=</a:t>
            </a:r>
            <a:r>
              <a:rPr dirty="0" sz="1000" spc="-15">
                <a:latin typeface="cmdunh10"/>
                <a:cs typeface="cmdunh10"/>
              </a:rPr>
              <a:t> </a:t>
            </a:r>
            <a:r>
              <a:rPr dirty="0" sz="1000" spc="-10">
                <a:latin typeface="cmdunh10"/>
                <a:cs typeface="cmdunh10"/>
              </a:rPr>
              <a:t>50</a:t>
            </a:r>
            <a:r>
              <a:rPr dirty="0" sz="1000" spc="-100">
                <a:latin typeface="cmdunh10"/>
                <a:cs typeface="cmdunh10"/>
              </a:rPr>
              <a:t> </a:t>
            </a:r>
            <a:r>
              <a:rPr dirty="0" sz="1000" spc="-10">
                <a:latin typeface="cmdunh10"/>
                <a:cs typeface="cmdunh10"/>
              </a:rPr>
              <a:t>+</a:t>
            </a:r>
            <a:r>
              <a:rPr dirty="0" sz="1000" spc="-85">
                <a:latin typeface="cmdunh10"/>
                <a:cs typeface="cmdunh10"/>
              </a:rPr>
              <a:t> </a:t>
            </a:r>
            <a:r>
              <a:rPr dirty="0" sz="1000" spc="120" b="0" i="1">
                <a:latin typeface="Bookman Old Style"/>
                <a:cs typeface="Bookman Old Style"/>
              </a:rPr>
              <a:t>K</a:t>
            </a:r>
            <a:r>
              <a:rPr dirty="0" sz="1000" spc="105" b="0" i="1">
                <a:latin typeface="Bookman Old Style"/>
                <a:cs typeface="Bookman Old Style"/>
              </a:rPr>
              <a:t>  </a:t>
            </a:r>
            <a:r>
              <a:rPr dirty="0" sz="1000" spc="-85" b="0" i="1">
                <a:latin typeface="Bookman Old Style"/>
                <a:cs typeface="Bookman Old Style"/>
              </a:rPr>
              <a:t>s</a:t>
            </a:r>
            <a:r>
              <a:rPr dirty="0" sz="1000" spc="-55" b="0" i="1">
                <a:latin typeface="Bookman Old Style"/>
                <a:cs typeface="Bookman Old Style"/>
              </a:rPr>
              <a:t> </a:t>
            </a:r>
            <a:r>
              <a:rPr dirty="0" sz="1000" spc="-50">
                <a:latin typeface="cmdunh10"/>
                <a:cs typeface="cmdunh10"/>
              </a:rPr>
              <a:t>+</a:t>
            </a:r>
            <a:endParaRPr sz="1000">
              <a:latin typeface="cmdunh10"/>
              <a:cs typeface="cmdunh10"/>
            </a:endParaRPr>
          </a:p>
        </p:txBody>
      </p:sp>
      <p:sp>
        <p:nvSpPr>
          <p:cNvPr id="20" name="object 20" descr=""/>
          <p:cNvSpPr/>
          <p:nvPr/>
        </p:nvSpPr>
        <p:spPr>
          <a:xfrm>
            <a:off x="5538063" y="2387752"/>
            <a:ext cx="166370" cy="0"/>
          </a:xfrm>
          <a:custGeom>
            <a:avLst/>
            <a:gdLst/>
            <a:ahLst/>
            <a:cxnLst/>
            <a:rect l="l" t="t" r="r" b="b"/>
            <a:pathLst>
              <a:path w="166370" h="0">
                <a:moveTo>
                  <a:pt x="0" y="0"/>
                </a:moveTo>
                <a:lnTo>
                  <a:pt x="16611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 txBox="1"/>
          <p:nvPr/>
        </p:nvSpPr>
        <p:spPr>
          <a:xfrm>
            <a:off x="5578855" y="2367246"/>
            <a:ext cx="850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75" b="0" i="1">
                <a:latin typeface="Bookman Old Style"/>
                <a:cs typeface="Bookman Old Style"/>
              </a:rPr>
              <a:t>s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3910591" y="2597370"/>
            <a:ext cx="4533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dunh10"/>
                <a:cs typeface="cmdunh10"/>
              </a:rPr>
              <a:t>(1)</a:t>
            </a:r>
            <a:r>
              <a:rPr dirty="0" sz="1000" spc="140">
                <a:latin typeface="cmdunh10"/>
                <a:cs typeface="cmdunh10"/>
              </a:rPr>
              <a:t> </a:t>
            </a:r>
            <a:r>
              <a:rPr dirty="0" sz="1000" spc="100" b="0" i="1">
                <a:latin typeface="Bookman Old Style"/>
                <a:cs typeface="Bookman Old Style"/>
              </a:rPr>
              <a:t>K</a:t>
            </a:r>
            <a:r>
              <a:rPr dirty="0" baseline="-11904" sz="1050" spc="150" b="0" i="1">
                <a:latin typeface="Bookman Old Style"/>
                <a:cs typeface="Bookman Old Style"/>
              </a:rPr>
              <a:t>I</a:t>
            </a:r>
            <a:endParaRPr baseline="-11904" sz="1050">
              <a:latin typeface="Bookman Old Style"/>
              <a:cs typeface="Bookman Old Style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935984" y="2888455"/>
            <a:ext cx="24231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dunh10"/>
                <a:cs typeface="cmdunh10"/>
              </a:rPr>
              <a:t>(2</a:t>
            </a:r>
            <a:r>
              <a:rPr dirty="0" sz="1000" spc="80">
                <a:latin typeface="cmdunh10"/>
                <a:cs typeface="cmdunh10"/>
              </a:rPr>
              <a:t>) </a:t>
            </a:r>
            <a:r>
              <a:rPr dirty="0" sz="1000" spc="-10">
                <a:latin typeface="cmdunh10"/>
                <a:cs typeface="cmdunh10"/>
              </a:rPr>
              <a:t>P</a:t>
            </a:r>
            <a:r>
              <a:rPr dirty="0" sz="1000" spc="-85">
                <a:latin typeface="cmdunh10"/>
                <a:cs typeface="cmdunh10"/>
              </a:rPr>
              <a:t> </a:t>
            </a:r>
            <a:r>
              <a:rPr dirty="0" sz="950" spc="-5">
                <a:latin typeface="SimSun"/>
                <a:cs typeface="SimSun"/>
              </a:rPr>
              <a:t>制御，</a:t>
            </a:r>
            <a:r>
              <a:rPr dirty="0" sz="1000" spc="-10">
                <a:latin typeface="cmdunh10"/>
                <a:cs typeface="cmdunh10"/>
              </a:rPr>
              <a:t>PD</a:t>
            </a:r>
            <a:r>
              <a:rPr dirty="0" sz="1000" spc="-95">
                <a:latin typeface="cmdunh10"/>
                <a:cs typeface="cmdunh10"/>
              </a:rPr>
              <a:t> </a:t>
            </a:r>
            <a:r>
              <a:rPr dirty="0" sz="950" spc="-5">
                <a:latin typeface="SimSun"/>
                <a:cs typeface="SimSun"/>
              </a:rPr>
              <a:t>制御，</a:t>
            </a:r>
            <a:r>
              <a:rPr dirty="0" sz="1000" spc="-10">
                <a:latin typeface="cmdunh10"/>
                <a:cs typeface="cmdunh10"/>
              </a:rPr>
              <a:t>PID</a:t>
            </a:r>
            <a:r>
              <a:rPr dirty="0" sz="1000" spc="-95">
                <a:latin typeface="cmdunh10"/>
                <a:cs typeface="cmdunh10"/>
              </a:rPr>
              <a:t> </a:t>
            </a:r>
            <a:r>
              <a:rPr dirty="0" sz="950" spc="-10">
                <a:latin typeface="SimSun"/>
                <a:cs typeface="SimSun"/>
              </a:rPr>
              <a:t>制御の応答波形</a:t>
            </a:r>
            <a:endParaRPr sz="950">
              <a:latin typeface="SimSun"/>
              <a:cs typeface="SimSun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3935984" y="3135969"/>
            <a:ext cx="2974340" cy="408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6220" marR="5080" indent="-224154">
              <a:lnSpc>
                <a:spcPct val="128200"/>
              </a:lnSpc>
              <a:spcBef>
                <a:spcPts val="100"/>
              </a:spcBef>
            </a:pPr>
            <a:r>
              <a:rPr dirty="0" sz="1000">
                <a:latin typeface="cmdunh10"/>
                <a:cs typeface="cmdunh10"/>
              </a:rPr>
              <a:t>(3</a:t>
            </a:r>
            <a:r>
              <a:rPr dirty="0" sz="1000" spc="85">
                <a:latin typeface="cmdunh10"/>
                <a:cs typeface="cmdunh10"/>
              </a:rPr>
              <a:t>) </a:t>
            </a:r>
            <a:r>
              <a:rPr dirty="0" sz="1000" spc="-10">
                <a:latin typeface="cmdunh10"/>
                <a:cs typeface="cmdunh10"/>
              </a:rPr>
              <a:t>P</a:t>
            </a:r>
            <a:r>
              <a:rPr dirty="0" sz="1000" spc="-120">
                <a:latin typeface="cmdunh10"/>
                <a:cs typeface="cmdunh10"/>
              </a:rPr>
              <a:t> </a:t>
            </a:r>
            <a:r>
              <a:rPr dirty="0" sz="950" spc="-25">
                <a:latin typeface="SimSun"/>
                <a:cs typeface="SimSun"/>
              </a:rPr>
              <a:t>制御，</a:t>
            </a:r>
            <a:r>
              <a:rPr dirty="0" sz="1000" spc="-40">
                <a:latin typeface="cmdunh10"/>
                <a:cs typeface="cmdunh10"/>
              </a:rPr>
              <a:t>PD</a:t>
            </a:r>
            <a:r>
              <a:rPr dirty="0" sz="1000" spc="-130">
                <a:latin typeface="cmdunh10"/>
                <a:cs typeface="cmdunh10"/>
              </a:rPr>
              <a:t> </a:t>
            </a:r>
            <a:r>
              <a:rPr dirty="0" sz="950" spc="-20">
                <a:latin typeface="SimSun"/>
                <a:cs typeface="SimSun"/>
              </a:rPr>
              <a:t>制御，</a:t>
            </a:r>
            <a:r>
              <a:rPr dirty="0" sz="1000" spc="-30">
                <a:latin typeface="cmdunh10"/>
                <a:cs typeface="cmdunh10"/>
              </a:rPr>
              <a:t>PID</a:t>
            </a:r>
            <a:r>
              <a:rPr dirty="0" sz="1000" spc="-130">
                <a:latin typeface="cmdunh10"/>
                <a:cs typeface="cmdunh10"/>
              </a:rPr>
              <a:t> </a:t>
            </a:r>
            <a:r>
              <a:rPr dirty="0" sz="950" spc="-20">
                <a:latin typeface="SimSun"/>
                <a:cs typeface="SimSun"/>
              </a:rPr>
              <a:t>制御の開ループ伝達関数の</a:t>
            </a:r>
            <a:r>
              <a:rPr dirty="0" sz="950" spc="-10">
                <a:latin typeface="SimSun"/>
                <a:cs typeface="SimSun"/>
              </a:rPr>
              <a:t>ボード線図</a:t>
            </a:r>
            <a:endParaRPr sz="950">
              <a:latin typeface="SimSun"/>
              <a:cs typeface="SimSun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3910584" y="3602640"/>
            <a:ext cx="3027045" cy="443230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45"/>
              </a:spcBef>
            </a:pPr>
            <a:r>
              <a:rPr dirty="0" sz="1000">
                <a:latin typeface="cmdunh10"/>
                <a:cs typeface="cmdunh10"/>
              </a:rPr>
              <a:t>(4</a:t>
            </a:r>
            <a:r>
              <a:rPr dirty="0" sz="1000" spc="130">
                <a:latin typeface="cmdunh10"/>
                <a:cs typeface="cmdunh10"/>
              </a:rPr>
              <a:t>) </a:t>
            </a:r>
            <a:r>
              <a:rPr dirty="0" sz="1000">
                <a:latin typeface="cmdunh10"/>
                <a:cs typeface="cmdunh10"/>
              </a:rPr>
              <a:t>P</a:t>
            </a:r>
            <a:r>
              <a:rPr dirty="0" sz="1000" spc="20">
                <a:latin typeface="cmdunh10"/>
                <a:cs typeface="cmdunh10"/>
              </a:rPr>
              <a:t> </a:t>
            </a:r>
            <a:r>
              <a:rPr dirty="0" sz="950">
                <a:latin typeface="SimSun"/>
                <a:cs typeface="SimSun"/>
              </a:rPr>
              <a:t>制御，</a:t>
            </a:r>
            <a:r>
              <a:rPr dirty="0" sz="1000">
                <a:latin typeface="cmdunh10"/>
                <a:cs typeface="cmdunh10"/>
              </a:rPr>
              <a:t>PD</a:t>
            </a:r>
            <a:r>
              <a:rPr dirty="0" sz="1000" spc="10">
                <a:latin typeface="cmdunh10"/>
                <a:cs typeface="cmdunh10"/>
              </a:rPr>
              <a:t> </a:t>
            </a:r>
            <a:r>
              <a:rPr dirty="0" sz="950">
                <a:latin typeface="SimSun"/>
                <a:cs typeface="SimSun"/>
              </a:rPr>
              <a:t>制御，</a:t>
            </a:r>
            <a:r>
              <a:rPr dirty="0" sz="1000">
                <a:latin typeface="cmdunh10"/>
                <a:cs typeface="cmdunh10"/>
              </a:rPr>
              <a:t>PID</a:t>
            </a:r>
            <a:r>
              <a:rPr dirty="0" sz="1000" spc="25">
                <a:latin typeface="cmdunh10"/>
                <a:cs typeface="cmdunh10"/>
              </a:rPr>
              <a:t> </a:t>
            </a:r>
            <a:r>
              <a:rPr dirty="0" sz="950" spc="-5">
                <a:latin typeface="SimSun"/>
                <a:cs typeface="SimSun"/>
              </a:rPr>
              <a:t>制御のゲイン交差周波数</a:t>
            </a:r>
            <a:endParaRPr sz="950">
              <a:latin typeface="SimSun"/>
              <a:cs typeface="SimSun"/>
            </a:endParaRPr>
          </a:p>
          <a:p>
            <a:pPr marL="261620">
              <a:lnSpc>
                <a:spcPct val="100000"/>
              </a:lnSpc>
              <a:spcBef>
                <a:spcPts val="440"/>
              </a:spcBef>
            </a:pPr>
            <a:r>
              <a:rPr dirty="0" baseline="8333" sz="1500" spc="-37" b="0" i="1">
                <a:latin typeface="Bookman Old Style"/>
                <a:cs typeface="Bookman Old Style"/>
              </a:rPr>
              <a:t>ω</a:t>
            </a:r>
            <a:r>
              <a:rPr dirty="0" sz="700" spc="-25" b="0" i="1">
                <a:latin typeface="Bookman Old Style"/>
                <a:cs typeface="Bookman Old Style"/>
              </a:rPr>
              <a:t>gc</a:t>
            </a:r>
            <a:endParaRPr sz="700">
              <a:latin typeface="Bookman Old Style"/>
              <a:cs typeface="Bookman Old Styl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23CE2_f_hw02_prob.dvi</dc:title>
  <dcterms:created xsi:type="dcterms:W3CDTF">2023-10-16T23:36:23Z</dcterms:created>
  <dcterms:modified xsi:type="dcterms:W3CDTF">2023-10-16T23:36:23Z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2023-10-17T00:00:00Z</vt:filetime>
  </property>
  <property fmtid="{D5CDD505-2E9C-101B-9397-08002B2CF9AE}" pid="3" name="Creator">
    <vt:lpwstr>dvips(k) 5.994 Copyright 2014 Radical Eye Software</vt:lpwstr>
  </property>
  <property fmtid="{D5CDD505-2E9C-101B-9397-08002B2CF9AE}" pid="4" name="LastSaved">
    <vt:filetime>2023-10-16T00:00:00Z</vt:filetime>
  </property>
  <property fmtid="{D5CDD505-2E9C-101B-9397-08002B2CF9AE}" pid="5" name="Producer">
    <vt:lpwstr>Acrobat Distiller 23.0 (Windows)</vt:lpwstr>
  </property>
</Properties>
</file>