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2023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5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後期 第 </a:t>
            </a:r>
            <a:r>
              <a:rPr dirty="0" sz="1200">
                <a:latin typeface="Baskerville Old Face"/>
                <a:cs typeface="Baskerville Old Face"/>
              </a:rPr>
              <a:t>3</a:t>
            </a:r>
            <a:r>
              <a:rPr dirty="0" sz="1200" spc="-6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dunh10"/>
                <a:cs typeface="cmdunh10"/>
              </a:rPr>
              <a:t>1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002027" y="853107"/>
            <a:ext cx="490220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b="1">
                <a:latin typeface="CenturyOldst"/>
                <a:cs typeface="CenturyOldst"/>
              </a:rPr>
              <a:t>2023</a:t>
            </a:r>
            <a:r>
              <a:rPr dirty="0" sz="1400" spc="-30" b="1">
                <a:latin typeface="CenturyOldst"/>
                <a:cs typeface="CenturyOldst"/>
              </a:rPr>
              <a:t> </a:t>
            </a:r>
            <a:r>
              <a:rPr dirty="0" sz="1350" spc="-75">
                <a:latin typeface="SimSun"/>
                <a:cs typeface="SimSun"/>
              </a:rPr>
              <a:t>年度 制御工学 </a:t>
            </a:r>
            <a:r>
              <a:rPr dirty="0" sz="1400" spc="90" b="1">
                <a:latin typeface="CenturyOldst"/>
                <a:cs typeface="CenturyOldst"/>
              </a:rPr>
              <a:t>II</a:t>
            </a:r>
            <a:r>
              <a:rPr dirty="0" sz="1400" spc="290" b="1">
                <a:latin typeface="CenturyOldst"/>
                <a:cs typeface="CenturyOldst"/>
              </a:rPr>
              <a:t> </a:t>
            </a:r>
            <a:r>
              <a:rPr dirty="0" sz="1350" spc="-110">
                <a:latin typeface="SimSun"/>
                <a:cs typeface="SimSun"/>
              </a:rPr>
              <a:t>後期 第 </a:t>
            </a:r>
            <a:r>
              <a:rPr dirty="0" sz="1400" b="1">
                <a:latin typeface="CenturyOldst"/>
                <a:cs typeface="CenturyOldst"/>
              </a:rPr>
              <a:t>3</a:t>
            </a:r>
            <a:r>
              <a:rPr dirty="0" sz="1400" spc="-25" b="1">
                <a:latin typeface="CenturyOldst"/>
                <a:cs typeface="CenturyOldst"/>
              </a:rPr>
              <a:t> </a:t>
            </a:r>
            <a:r>
              <a:rPr dirty="0" sz="1350" spc="-10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1580515">
              <a:lnSpc>
                <a:spcPct val="100000"/>
              </a:lnSpc>
              <a:spcBef>
                <a:spcPts val="1200"/>
              </a:spcBef>
              <a:tabLst>
                <a:tab pos="2938145" algn="l"/>
                <a:tab pos="4888865" algn="l"/>
              </a:tabLst>
            </a:pPr>
            <a:r>
              <a:rPr dirty="0" sz="1000" spc="-10">
                <a:latin typeface="cmdunh10"/>
                <a:cs typeface="cmdunh10"/>
              </a:rPr>
              <a:t>5</a:t>
            </a:r>
            <a:r>
              <a:rPr dirty="0" sz="1000" spc="-85">
                <a:latin typeface="cmdunh10"/>
                <a:cs typeface="cmdunh10"/>
              </a:rPr>
              <a:t> </a:t>
            </a:r>
            <a:r>
              <a:rPr dirty="0" sz="950">
                <a:latin typeface="SimSun"/>
                <a:cs typeface="SimSun"/>
              </a:rPr>
              <a:t>年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1000" spc="-10">
                <a:latin typeface="cmdunh10"/>
                <a:cs typeface="cmdunh10"/>
              </a:rPr>
              <a:t>E</a:t>
            </a:r>
            <a:r>
              <a:rPr dirty="0" sz="1000" spc="-85">
                <a:latin typeface="cmdunh10"/>
                <a:cs typeface="cmdunh10"/>
              </a:rPr>
              <a:t> </a:t>
            </a:r>
            <a:r>
              <a:rPr dirty="0" sz="950">
                <a:latin typeface="SimSun"/>
                <a:cs typeface="SimSun"/>
              </a:rPr>
              <a:t>科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950">
                <a:latin typeface="SimSun"/>
                <a:cs typeface="SimSun"/>
              </a:rPr>
              <a:t>番号</a:t>
            </a:r>
            <a:r>
              <a:rPr dirty="0" sz="950" spc="-229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>
                <a:latin typeface="SimSun"/>
                <a:cs typeface="SimSun"/>
              </a:rPr>
              <a:t>氏名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77087" y="1540340"/>
            <a:ext cx="2995930" cy="408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8200"/>
              </a:lnSpc>
              <a:spcBef>
                <a:spcPts val="100"/>
              </a:spcBef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 spc="-40">
                <a:latin typeface="SimSun"/>
                <a:cs typeface="SimSun"/>
              </a:rPr>
              <a:t>問題 </a:t>
            </a:r>
            <a:r>
              <a:rPr dirty="0" sz="1000" b="1">
                <a:latin typeface="Cambria"/>
                <a:cs typeface="Cambria"/>
              </a:rPr>
              <a:t>1]</a:t>
            </a:r>
            <a:r>
              <a:rPr dirty="0" sz="1000" spc="245" b="1">
                <a:latin typeface="Cambria"/>
                <a:cs typeface="Cambria"/>
              </a:rPr>
              <a:t>  </a:t>
            </a:r>
            <a:r>
              <a:rPr dirty="0" sz="950" spc="-5">
                <a:latin typeface="SimSun"/>
                <a:cs typeface="SimSun"/>
              </a:rPr>
              <a:t>限界感度法を用いて，</a:t>
            </a:r>
            <a:r>
              <a:rPr dirty="0" sz="1000" spc="-20">
                <a:latin typeface="cmdunh10"/>
                <a:cs typeface="cmdunh10"/>
              </a:rPr>
              <a:t>P</a:t>
            </a:r>
            <a:r>
              <a:rPr dirty="0" sz="1000" spc="-25">
                <a:latin typeface="cmdunh10"/>
                <a:cs typeface="cmdunh10"/>
              </a:rPr>
              <a:t>, </a:t>
            </a:r>
            <a:r>
              <a:rPr dirty="0" sz="1000" spc="-10">
                <a:latin typeface="cmdunh10"/>
                <a:cs typeface="cmdunh10"/>
              </a:rPr>
              <a:t>PI</a:t>
            </a:r>
            <a:r>
              <a:rPr dirty="0" sz="1000" spc="-105">
                <a:latin typeface="cmdunh10"/>
                <a:cs typeface="cmdunh10"/>
              </a:rPr>
              <a:t> </a:t>
            </a:r>
            <a:r>
              <a:rPr dirty="0" sz="950" spc="-5">
                <a:latin typeface="SimSun"/>
                <a:cs typeface="SimSun"/>
              </a:rPr>
              <a:t>制御，</a:t>
            </a:r>
            <a:r>
              <a:rPr dirty="0" sz="1000" spc="-10">
                <a:latin typeface="cmdunh10"/>
                <a:cs typeface="cmdunh10"/>
              </a:rPr>
              <a:t>PID</a:t>
            </a:r>
            <a:r>
              <a:rPr dirty="0" sz="1000" spc="-110">
                <a:latin typeface="cmdunh10"/>
                <a:cs typeface="cmdunh10"/>
              </a:rPr>
              <a:t> </a:t>
            </a:r>
            <a:r>
              <a:rPr dirty="0" sz="950" spc="-25">
                <a:latin typeface="SimSun"/>
                <a:cs typeface="SimSun"/>
              </a:rPr>
              <a:t>制御</a:t>
            </a:r>
            <a:r>
              <a:rPr dirty="0" sz="950" spc="-5">
                <a:latin typeface="SimSun"/>
                <a:cs typeface="SimSun"/>
              </a:rPr>
              <a:t>を設計して下記を答えよ。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30072" y="2063970"/>
            <a:ext cx="4527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P</a:t>
            </a:r>
            <a:r>
              <a:rPr dirty="0" sz="1000" spc="-125" b="0" i="1">
                <a:latin typeface="Bookman Old Style"/>
                <a:cs typeface="Bookman Old Style"/>
              </a:rPr>
              <a:t> </a:t>
            </a:r>
            <a:r>
              <a:rPr dirty="0" sz="1000" spc="-20">
                <a:latin typeface="cmdunh10"/>
                <a:cs typeface="cmdunh10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s</a:t>
            </a:r>
            <a:r>
              <a:rPr dirty="0" sz="1000" spc="-20">
                <a:latin typeface="cmdunh10"/>
                <a:cs typeface="cmdunh10"/>
              </a:rPr>
              <a:t>)= 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283055" y="2171344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37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654561" y="2063965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i="1">
                <a:latin typeface="Arial Narrow"/>
                <a:cs typeface="Arial Narrow"/>
              </a:rPr>
              <a:t>·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409189" y="1978630"/>
            <a:ext cx="6864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09600" algn="l"/>
              </a:tabLst>
            </a:pPr>
            <a:r>
              <a:rPr dirty="0" sz="1000" spc="-50">
                <a:latin typeface="cmdunh10"/>
                <a:cs typeface="cmdunh10"/>
              </a:rPr>
              <a:t>1</a:t>
            </a:r>
            <a:r>
              <a:rPr dirty="0" sz="1000">
                <a:latin typeface="cmdunh10"/>
                <a:cs typeface="cmdunh10"/>
              </a:rPr>
              <a:t>	</a:t>
            </a:r>
            <a:r>
              <a:rPr dirty="0" sz="1000" spc="-50">
                <a:latin typeface="cmdunh10"/>
                <a:cs typeface="cmdunh10"/>
              </a:rPr>
              <a:t>9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1746351" y="2171344"/>
            <a:ext cx="612775" cy="0"/>
          </a:xfrm>
          <a:custGeom>
            <a:avLst/>
            <a:gdLst/>
            <a:ahLst/>
            <a:cxnLst/>
            <a:rect l="l" t="t" r="r" b="b"/>
            <a:pathLst>
              <a:path w="612775" h="0">
                <a:moveTo>
                  <a:pt x="0" y="0"/>
                </a:moveTo>
                <a:lnTo>
                  <a:pt x="6126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1793239" y="2152219"/>
            <a:ext cx="762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latin typeface="cmbx10"/>
                <a:cs typeface="cmbx10"/>
              </a:rPr>
              <a:t>2</a:t>
            </a:r>
            <a:endParaRPr sz="700">
              <a:latin typeface="cmbx10"/>
              <a:cs typeface="cmbx10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70508" y="2150837"/>
            <a:ext cx="11277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cmdunh10"/>
                <a:cs typeface="cmdunh10"/>
              </a:rPr>
              <a:t>2</a:t>
            </a:r>
            <a:r>
              <a:rPr dirty="0" sz="1000" spc="-4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100">
                <a:latin typeface="cmdunh10"/>
                <a:cs typeface="cmdunh10"/>
              </a:rPr>
              <a:t>+1</a:t>
            </a:r>
            <a:r>
              <a:rPr dirty="0" sz="1000" spc="135">
                <a:latin typeface="cmdunh10"/>
                <a:cs typeface="cmdunh10"/>
              </a:rPr>
              <a:t>  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 spc="34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dunh10"/>
                <a:cs typeface="cmdunh10"/>
              </a:rPr>
              <a:t>+</a:t>
            </a:r>
            <a:r>
              <a:rPr dirty="0" sz="1000" spc="-114">
                <a:latin typeface="cmdunh10"/>
                <a:cs typeface="cmdunh10"/>
              </a:rPr>
              <a:t> </a:t>
            </a:r>
            <a:r>
              <a:rPr dirty="0" sz="1000" spc="-45">
                <a:latin typeface="cmdunh10"/>
                <a:cs typeface="cmdunh10"/>
              </a:rPr>
              <a:t>3</a:t>
            </a:r>
            <a:r>
              <a:rPr dirty="0" sz="1000" spc="-4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75">
                <a:latin typeface="cmdunh10"/>
                <a:cs typeface="cmdunh10"/>
              </a:rPr>
              <a:t>+9 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80652" y="2373344"/>
            <a:ext cx="19481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dunh10"/>
                <a:cs typeface="cmdunh10"/>
              </a:rPr>
              <a:t>(1</a:t>
            </a:r>
            <a:r>
              <a:rPr dirty="0" sz="1000" spc="70">
                <a:latin typeface="cmdunh10"/>
                <a:cs typeface="cmdunh10"/>
              </a:rPr>
              <a:t>) </a:t>
            </a:r>
            <a:r>
              <a:rPr dirty="0" sz="950" spc="-25">
                <a:latin typeface="SimSun"/>
                <a:cs typeface="SimSun"/>
              </a:rPr>
              <a:t>限界ゲイン </a:t>
            </a:r>
            <a:r>
              <a:rPr dirty="0" sz="1000" spc="80" b="0" i="1">
                <a:latin typeface="Bookman Old Style"/>
                <a:cs typeface="Bookman Old Style"/>
              </a:rPr>
              <a:t>K</a:t>
            </a:r>
            <a:r>
              <a:rPr dirty="0" baseline="-11904" sz="1050" spc="120" b="0" i="1">
                <a:latin typeface="Bookman Old Style"/>
                <a:cs typeface="Bookman Old Style"/>
              </a:rPr>
              <a:t>u</a:t>
            </a:r>
            <a:r>
              <a:rPr dirty="0" baseline="-11904" sz="1050" spc="217" b="0" i="1">
                <a:latin typeface="Bookman Old Style"/>
                <a:cs typeface="Bookman Old Style"/>
              </a:rPr>
              <a:t> </a:t>
            </a:r>
            <a:r>
              <a:rPr dirty="0" sz="950" spc="-40">
                <a:latin typeface="SimSun"/>
                <a:cs typeface="SimSun"/>
              </a:rPr>
              <a:t>，限界周期 </a:t>
            </a:r>
            <a:r>
              <a:rPr dirty="0" sz="1000" spc="-25" b="0" i="1">
                <a:latin typeface="Bookman Old Style"/>
                <a:cs typeface="Bookman Old Style"/>
              </a:rPr>
              <a:t>P</a:t>
            </a:r>
            <a:r>
              <a:rPr dirty="0" baseline="-11904" sz="1050" spc="-37" b="0" i="1">
                <a:latin typeface="Bookman Old Style"/>
                <a:cs typeface="Bookman Old Style"/>
              </a:rPr>
              <a:t>u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80644" y="2664427"/>
            <a:ext cx="9975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dunh10"/>
                <a:cs typeface="cmdunh10"/>
              </a:rPr>
              <a:t>(2</a:t>
            </a:r>
            <a:r>
              <a:rPr dirty="0" sz="1000" spc="70">
                <a:latin typeface="cmdunh10"/>
                <a:cs typeface="cmdunh10"/>
              </a:rPr>
              <a:t>) </a:t>
            </a:r>
            <a:r>
              <a:rPr dirty="0" sz="1000" spc="-10">
                <a:latin typeface="cmdunh10"/>
                <a:cs typeface="cmdunh10"/>
              </a:rPr>
              <a:t>P</a:t>
            </a:r>
            <a:r>
              <a:rPr dirty="0" sz="1000" spc="-90">
                <a:latin typeface="cmdunh10"/>
                <a:cs typeface="cmdunh10"/>
              </a:rPr>
              <a:t> </a:t>
            </a:r>
            <a:r>
              <a:rPr dirty="0" sz="950" spc="-40">
                <a:latin typeface="SimSun"/>
                <a:cs typeface="SimSun"/>
              </a:rPr>
              <a:t>制御の </a:t>
            </a:r>
            <a:r>
              <a:rPr dirty="0" sz="1000" spc="80" b="0" i="1">
                <a:latin typeface="Bookman Old Style"/>
                <a:cs typeface="Bookman Old Style"/>
              </a:rPr>
              <a:t>K</a:t>
            </a:r>
            <a:r>
              <a:rPr dirty="0" baseline="-11904" sz="1050" spc="120" b="0" i="1">
                <a:latin typeface="Bookman Old Style"/>
                <a:cs typeface="Bookman Old Style"/>
              </a:rPr>
              <a:t>P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80644" y="2955510"/>
            <a:ext cx="13144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dunh10"/>
                <a:cs typeface="cmdunh10"/>
              </a:rPr>
              <a:t>(3</a:t>
            </a:r>
            <a:r>
              <a:rPr dirty="0" sz="1000" spc="70">
                <a:latin typeface="cmdunh10"/>
                <a:cs typeface="cmdunh10"/>
              </a:rPr>
              <a:t>) </a:t>
            </a:r>
            <a:r>
              <a:rPr dirty="0" sz="1000" spc="-10">
                <a:latin typeface="cmdunh10"/>
                <a:cs typeface="cmdunh10"/>
              </a:rPr>
              <a:t>PI</a:t>
            </a:r>
            <a:r>
              <a:rPr dirty="0" sz="1000" spc="-95">
                <a:latin typeface="cmdunh10"/>
                <a:cs typeface="cmdunh10"/>
              </a:rPr>
              <a:t> </a:t>
            </a:r>
            <a:r>
              <a:rPr dirty="0" sz="950" spc="-40">
                <a:latin typeface="SimSun"/>
                <a:cs typeface="SimSun"/>
              </a:rPr>
              <a:t>制御の </a:t>
            </a:r>
            <a:r>
              <a:rPr dirty="0" sz="1000" spc="105" b="0" i="1">
                <a:latin typeface="Bookman Old Style"/>
                <a:cs typeface="Bookman Old Style"/>
              </a:rPr>
              <a:t>K</a:t>
            </a:r>
            <a:r>
              <a:rPr dirty="0" baseline="-11904" sz="1050" spc="157" b="0" i="1">
                <a:latin typeface="Bookman Old Style"/>
                <a:cs typeface="Bookman Old Style"/>
              </a:rPr>
              <a:t>P</a:t>
            </a:r>
            <a:r>
              <a:rPr dirty="0" baseline="-11904" sz="1050" spc="-89" b="0" i="1">
                <a:latin typeface="Bookman Old Style"/>
                <a:cs typeface="Bookman Old Style"/>
              </a:rPr>
              <a:t> </a:t>
            </a:r>
            <a:r>
              <a:rPr dirty="0" sz="1000" spc="90" b="0" i="1">
                <a:latin typeface="Bookman Old Style"/>
                <a:cs typeface="Bookman Old Style"/>
              </a:rPr>
              <a:t>, </a:t>
            </a:r>
            <a:r>
              <a:rPr dirty="0" sz="1000" spc="100" b="0" i="1">
                <a:latin typeface="Bookman Old Style"/>
                <a:cs typeface="Bookman Old Style"/>
              </a:rPr>
              <a:t>K</a:t>
            </a:r>
            <a:r>
              <a:rPr dirty="0" baseline="-11904" sz="1050" spc="150" b="0" i="1">
                <a:latin typeface="Bookman Old Style"/>
                <a:cs typeface="Bookman Old Style"/>
              </a:rPr>
              <a:t>I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80644" y="3246594"/>
            <a:ext cx="1711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dunh10"/>
                <a:cs typeface="cmdunh10"/>
              </a:rPr>
              <a:t>(4</a:t>
            </a:r>
            <a:r>
              <a:rPr dirty="0" sz="1000" spc="70">
                <a:latin typeface="cmdunh10"/>
                <a:cs typeface="cmdunh10"/>
              </a:rPr>
              <a:t>) </a:t>
            </a:r>
            <a:r>
              <a:rPr dirty="0" sz="1000" spc="-10">
                <a:latin typeface="cmdunh10"/>
                <a:cs typeface="cmdunh10"/>
              </a:rPr>
              <a:t>PID</a:t>
            </a:r>
            <a:r>
              <a:rPr dirty="0" sz="1000" spc="-100">
                <a:latin typeface="cmdunh10"/>
                <a:cs typeface="cmdunh10"/>
              </a:rPr>
              <a:t> </a:t>
            </a:r>
            <a:r>
              <a:rPr dirty="0" sz="950" spc="-35">
                <a:latin typeface="SimSun"/>
                <a:cs typeface="SimSun"/>
              </a:rPr>
              <a:t>制御の </a:t>
            </a:r>
            <a:r>
              <a:rPr dirty="0" sz="1000" spc="105" b="0" i="1">
                <a:latin typeface="Bookman Old Style"/>
                <a:cs typeface="Bookman Old Style"/>
              </a:rPr>
              <a:t>K</a:t>
            </a:r>
            <a:r>
              <a:rPr dirty="0" baseline="-11904" sz="1050" spc="157" b="0" i="1">
                <a:latin typeface="Bookman Old Style"/>
                <a:cs typeface="Bookman Old Style"/>
              </a:rPr>
              <a:t>P</a:t>
            </a:r>
            <a:r>
              <a:rPr dirty="0" baseline="-11904" sz="1050" spc="-89" b="0" i="1">
                <a:latin typeface="Bookman Old Style"/>
                <a:cs typeface="Bookman Old Style"/>
              </a:rPr>
              <a:t> </a:t>
            </a:r>
            <a:r>
              <a:rPr dirty="0" sz="1000" spc="90" b="0" i="1">
                <a:latin typeface="Bookman Old Style"/>
                <a:cs typeface="Bookman Old Style"/>
              </a:rPr>
              <a:t>, </a:t>
            </a:r>
            <a:r>
              <a:rPr dirty="0" sz="1000" spc="110" b="0" i="1">
                <a:latin typeface="Bookman Old Style"/>
                <a:cs typeface="Bookman Old Style"/>
              </a:rPr>
              <a:t>K</a:t>
            </a:r>
            <a:r>
              <a:rPr dirty="0" baseline="-11904" sz="1050" spc="165" b="0" i="1">
                <a:latin typeface="Bookman Old Style"/>
                <a:cs typeface="Bookman Old Style"/>
              </a:rPr>
              <a:t>I</a:t>
            </a:r>
            <a:r>
              <a:rPr dirty="0" sz="1000" spc="145" b="0" i="1">
                <a:latin typeface="Bookman Old Style"/>
                <a:cs typeface="Bookman Old Style"/>
              </a:rPr>
              <a:t>, </a:t>
            </a:r>
            <a:r>
              <a:rPr dirty="0" sz="1000" spc="100" b="0" i="1">
                <a:latin typeface="Bookman Old Style"/>
                <a:cs typeface="Bookman Old Style"/>
              </a:rPr>
              <a:t>K</a:t>
            </a:r>
            <a:r>
              <a:rPr dirty="0" baseline="-11904" sz="1050" spc="150" b="0" i="1">
                <a:latin typeface="Bookman Old Style"/>
                <a:cs typeface="Bookman Old Style"/>
              </a:rPr>
              <a:t>D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606044" y="3537679"/>
            <a:ext cx="23723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dunh10"/>
                <a:cs typeface="cmdunh10"/>
              </a:rPr>
              <a:t>(5</a:t>
            </a:r>
            <a:r>
              <a:rPr dirty="0" sz="1000" spc="85">
                <a:latin typeface="cmdunh10"/>
                <a:cs typeface="cmdunh10"/>
              </a:rPr>
              <a:t>) </a:t>
            </a:r>
            <a:r>
              <a:rPr dirty="0" sz="1000" spc="-10">
                <a:latin typeface="cmdunh10"/>
                <a:cs typeface="cmdunh10"/>
              </a:rPr>
              <a:t>P</a:t>
            </a:r>
            <a:r>
              <a:rPr dirty="0" sz="1000" spc="-80">
                <a:latin typeface="cmdunh10"/>
                <a:cs typeface="cmdunh10"/>
              </a:rPr>
              <a:t> </a:t>
            </a:r>
            <a:r>
              <a:rPr dirty="0" sz="950" spc="-5">
                <a:latin typeface="SimSun"/>
                <a:cs typeface="SimSun"/>
              </a:rPr>
              <a:t>制御，</a:t>
            </a:r>
            <a:r>
              <a:rPr dirty="0" sz="1000" spc="-10">
                <a:latin typeface="cmdunh10"/>
                <a:cs typeface="cmdunh10"/>
              </a:rPr>
              <a:t>PI</a:t>
            </a:r>
            <a:r>
              <a:rPr dirty="0" sz="1000" spc="-100">
                <a:latin typeface="cmdunh10"/>
                <a:cs typeface="cmdunh10"/>
              </a:rPr>
              <a:t> </a:t>
            </a:r>
            <a:r>
              <a:rPr dirty="0" sz="950" spc="-5">
                <a:latin typeface="SimSun"/>
                <a:cs typeface="SimSun"/>
              </a:rPr>
              <a:t>制御，</a:t>
            </a:r>
            <a:r>
              <a:rPr dirty="0" sz="1000" spc="-10">
                <a:latin typeface="cmdunh10"/>
                <a:cs typeface="cmdunh10"/>
              </a:rPr>
              <a:t>PID</a:t>
            </a:r>
            <a:r>
              <a:rPr dirty="0" sz="1000" spc="-90">
                <a:latin typeface="cmdunh10"/>
                <a:cs typeface="cmdunh10"/>
              </a:rPr>
              <a:t> </a:t>
            </a:r>
            <a:r>
              <a:rPr dirty="0" sz="950" spc="-10">
                <a:latin typeface="SimSun"/>
                <a:cs typeface="SimSun"/>
              </a:rPr>
              <a:t>制御の応答波形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3907028" y="1540336"/>
            <a:ext cx="2996565" cy="408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8200"/>
              </a:lnSpc>
              <a:spcBef>
                <a:spcPts val="100"/>
              </a:spcBef>
              <a:tabLst>
                <a:tab pos="588645" algn="l"/>
              </a:tabLst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>
                <a:latin typeface="SimSun"/>
                <a:cs typeface="SimSun"/>
              </a:rPr>
              <a:t>問題</a:t>
            </a:r>
            <a:r>
              <a:rPr dirty="0" sz="950" spc="-195">
                <a:latin typeface="SimSun"/>
                <a:cs typeface="SimSun"/>
              </a:rPr>
              <a:t> </a:t>
            </a:r>
            <a:r>
              <a:rPr dirty="0" sz="1000" spc="-35" b="1">
                <a:latin typeface="Cambria"/>
                <a:cs typeface="Cambria"/>
              </a:rPr>
              <a:t>2]</a:t>
            </a:r>
            <a:r>
              <a:rPr dirty="0" sz="1000" b="1">
                <a:latin typeface="Cambria"/>
                <a:cs typeface="Cambria"/>
              </a:rPr>
              <a:t>	</a:t>
            </a:r>
            <a:r>
              <a:rPr dirty="0" sz="950">
                <a:latin typeface="SimSun"/>
                <a:cs typeface="SimSun"/>
              </a:rPr>
              <a:t>ステップ応答法を用いて，</a:t>
            </a:r>
            <a:r>
              <a:rPr dirty="0" sz="1000">
                <a:latin typeface="cmdunh10"/>
                <a:cs typeface="cmdunh10"/>
              </a:rPr>
              <a:t>P, PI</a:t>
            </a:r>
            <a:r>
              <a:rPr dirty="0" sz="1000" spc="-75">
                <a:latin typeface="cmdunh10"/>
                <a:cs typeface="cmdunh10"/>
              </a:rPr>
              <a:t> </a:t>
            </a:r>
            <a:r>
              <a:rPr dirty="0" sz="950">
                <a:latin typeface="SimSun"/>
                <a:cs typeface="SimSun"/>
              </a:rPr>
              <a:t>制御</a:t>
            </a:r>
            <a:r>
              <a:rPr dirty="0" sz="950" spc="-20">
                <a:latin typeface="SimSun"/>
                <a:cs typeface="SimSun"/>
              </a:rPr>
              <a:t>，</a:t>
            </a:r>
            <a:r>
              <a:rPr dirty="0" sz="1000" spc="-20">
                <a:latin typeface="cmdunh10"/>
                <a:cs typeface="cmdunh10"/>
              </a:rPr>
              <a:t>PID</a:t>
            </a:r>
            <a:r>
              <a:rPr dirty="0" sz="950">
                <a:latin typeface="SimSun"/>
                <a:cs typeface="SimSun"/>
              </a:rPr>
              <a:t>制御を設計して下記を答えよ</a:t>
            </a:r>
            <a:r>
              <a:rPr dirty="0" sz="950" spc="-50">
                <a:latin typeface="SimSun"/>
                <a:cs typeface="SimSun"/>
              </a:rPr>
              <a:t>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160011" y="2063970"/>
            <a:ext cx="4527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P</a:t>
            </a:r>
            <a:r>
              <a:rPr dirty="0" sz="1000" spc="-125" b="0" i="1">
                <a:latin typeface="Bookman Old Style"/>
                <a:cs typeface="Bookman Old Style"/>
              </a:rPr>
              <a:t> </a:t>
            </a:r>
            <a:r>
              <a:rPr dirty="0" sz="1000" spc="-20">
                <a:latin typeface="cmdunh10"/>
                <a:cs typeface="cmdunh10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s</a:t>
            </a:r>
            <a:r>
              <a:rPr dirty="0" sz="1000" spc="-20">
                <a:latin typeface="cmdunh10"/>
                <a:cs typeface="cmdunh10"/>
              </a:rPr>
              <a:t>)= 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739129" y="197863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dunh10"/>
                <a:cs typeface="cmdunh10"/>
              </a:rPr>
              <a:t>1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22" name="object 22" descr=""/>
          <p:cNvSpPr/>
          <p:nvPr/>
        </p:nvSpPr>
        <p:spPr>
          <a:xfrm>
            <a:off x="4612995" y="2171344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 h="0">
                <a:moveTo>
                  <a:pt x="0" y="0"/>
                </a:moveTo>
                <a:lnTo>
                  <a:pt x="34137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4984501" y="2063965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i="1">
                <a:latin typeface="Arial Narrow"/>
                <a:cs typeface="Arial Narrow"/>
              </a:rPr>
              <a:t>·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5338063" y="1978624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dunh10"/>
                <a:cs typeface="cmdunh10"/>
              </a:rPr>
              <a:t>9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25" name="object 25" descr=""/>
          <p:cNvSpPr/>
          <p:nvPr/>
        </p:nvSpPr>
        <p:spPr>
          <a:xfrm>
            <a:off x="5076291" y="2171344"/>
            <a:ext cx="612775" cy="0"/>
          </a:xfrm>
          <a:custGeom>
            <a:avLst/>
            <a:gdLst/>
            <a:ahLst/>
            <a:cxnLst/>
            <a:rect l="l" t="t" r="r" b="b"/>
            <a:pathLst>
              <a:path w="612775" h="0">
                <a:moveTo>
                  <a:pt x="0" y="0"/>
                </a:moveTo>
                <a:lnTo>
                  <a:pt x="6126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5123179" y="2152219"/>
            <a:ext cx="762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10">
                <a:latin typeface="cmbx10"/>
                <a:cs typeface="cmbx10"/>
              </a:rPr>
              <a:t>2</a:t>
            </a:r>
            <a:endParaRPr sz="700">
              <a:latin typeface="cmbx10"/>
              <a:cs typeface="cmbx10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600447" y="2150837"/>
            <a:ext cx="11277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cmdunh10"/>
                <a:cs typeface="cmdunh10"/>
              </a:rPr>
              <a:t>2</a:t>
            </a:r>
            <a:r>
              <a:rPr dirty="0" sz="1000" spc="-4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100">
                <a:latin typeface="cmdunh10"/>
                <a:cs typeface="cmdunh10"/>
              </a:rPr>
              <a:t>+1</a:t>
            </a:r>
            <a:r>
              <a:rPr dirty="0" sz="1000" spc="135">
                <a:latin typeface="cmdunh10"/>
                <a:cs typeface="cmdunh10"/>
              </a:rPr>
              <a:t>  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 spc="34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dunh10"/>
                <a:cs typeface="cmdunh10"/>
              </a:rPr>
              <a:t>+</a:t>
            </a:r>
            <a:r>
              <a:rPr dirty="0" sz="1000" spc="-114">
                <a:latin typeface="cmdunh10"/>
                <a:cs typeface="cmdunh10"/>
              </a:rPr>
              <a:t> </a:t>
            </a:r>
            <a:r>
              <a:rPr dirty="0" sz="1000" spc="-45">
                <a:latin typeface="cmdunh10"/>
                <a:cs typeface="cmdunh10"/>
              </a:rPr>
              <a:t>3</a:t>
            </a:r>
            <a:r>
              <a:rPr dirty="0" sz="1000" spc="-4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75">
                <a:latin typeface="cmdunh10"/>
                <a:cs typeface="cmdunh10"/>
              </a:rPr>
              <a:t>+9 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935993" y="2373344"/>
            <a:ext cx="19780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dunh10"/>
                <a:cs typeface="cmdunh10"/>
              </a:rPr>
              <a:t>(1</a:t>
            </a:r>
            <a:r>
              <a:rPr dirty="0" sz="1000" spc="85">
                <a:latin typeface="cmdunh10"/>
                <a:cs typeface="cmdunh10"/>
              </a:rPr>
              <a:t>) </a:t>
            </a:r>
            <a:r>
              <a:rPr dirty="0" sz="950" spc="-45">
                <a:latin typeface="SimSun"/>
                <a:cs typeface="SimSun"/>
              </a:rPr>
              <a:t>遅れ時間 </a:t>
            </a:r>
            <a:r>
              <a:rPr dirty="0" sz="1000" b="0" i="1">
                <a:latin typeface="Bookman Old Style"/>
                <a:cs typeface="Bookman Old Style"/>
              </a:rPr>
              <a:t>L</a:t>
            </a:r>
            <a:r>
              <a:rPr dirty="0" sz="950" spc="-25">
                <a:latin typeface="SimSun"/>
                <a:cs typeface="SimSun"/>
              </a:rPr>
              <a:t>，時定数 </a:t>
            </a:r>
            <a:r>
              <a:rPr dirty="0" sz="1000" spc="-30" b="0" i="1">
                <a:latin typeface="Bookman Old Style"/>
                <a:cs typeface="Bookman Old Style"/>
              </a:rPr>
              <a:t>T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950" spc="-45">
                <a:latin typeface="SimSun"/>
                <a:cs typeface="SimSun"/>
              </a:rPr>
              <a:t>，傾き </a:t>
            </a:r>
            <a:r>
              <a:rPr dirty="0" sz="1000" spc="-50" b="0" i="1">
                <a:latin typeface="Bookman Old Style"/>
                <a:cs typeface="Bookman Old Style"/>
              </a:rPr>
              <a:t>R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910592" y="2664426"/>
            <a:ext cx="9975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dunh10"/>
                <a:cs typeface="cmdunh10"/>
              </a:rPr>
              <a:t>(2</a:t>
            </a:r>
            <a:r>
              <a:rPr dirty="0" sz="1000" spc="70">
                <a:latin typeface="cmdunh10"/>
                <a:cs typeface="cmdunh10"/>
              </a:rPr>
              <a:t>) </a:t>
            </a:r>
            <a:r>
              <a:rPr dirty="0" sz="1000" spc="-10">
                <a:latin typeface="cmdunh10"/>
                <a:cs typeface="cmdunh10"/>
              </a:rPr>
              <a:t>P</a:t>
            </a:r>
            <a:r>
              <a:rPr dirty="0" sz="1000" spc="-90">
                <a:latin typeface="cmdunh10"/>
                <a:cs typeface="cmdunh10"/>
              </a:rPr>
              <a:t> </a:t>
            </a:r>
            <a:r>
              <a:rPr dirty="0" sz="950" spc="-40">
                <a:latin typeface="SimSun"/>
                <a:cs typeface="SimSun"/>
              </a:rPr>
              <a:t>制御の </a:t>
            </a:r>
            <a:r>
              <a:rPr dirty="0" sz="1000" spc="80" b="0" i="1">
                <a:latin typeface="Bookman Old Style"/>
                <a:cs typeface="Bookman Old Style"/>
              </a:rPr>
              <a:t>K</a:t>
            </a:r>
            <a:r>
              <a:rPr dirty="0" baseline="-11904" sz="1050" spc="120" b="0" i="1">
                <a:latin typeface="Bookman Old Style"/>
                <a:cs typeface="Bookman Old Style"/>
              </a:rPr>
              <a:t>P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3910584" y="2955510"/>
            <a:ext cx="13144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dunh10"/>
                <a:cs typeface="cmdunh10"/>
              </a:rPr>
              <a:t>(3</a:t>
            </a:r>
            <a:r>
              <a:rPr dirty="0" sz="1000" spc="70">
                <a:latin typeface="cmdunh10"/>
                <a:cs typeface="cmdunh10"/>
              </a:rPr>
              <a:t>) </a:t>
            </a:r>
            <a:r>
              <a:rPr dirty="0" sz="1000" spc="-10">
                <a:latin typeface="cmdunh10"/>
                <a:cs typeface="cmdunh10"/>
              </a:rPr>
              <a:t>PI</a:t>
            </a:r>
            <a:r>
              <a:rPr dirty="0" sz="1000" spc="-95">
                <a:latin typeface="cmdunh10"/>
                <a:cs typeface="cmdunh10"/>
              </a:rPr>
              <a:t> </a:t>
            </a:r>
            <a:r>
              <a:rPr dirty="0" sz="950" spc="-40">
                <a:latin typeface="SimSun"/>
                <a:cs typeface="SimSun"/>
              </a:rPr>
              <a:t>制御の </a:t>
            </a:r>
            <a:r>
              <a:rPr dirty="0" sz="1000" spc="105" b="0" i="1">
                <a:latin typeface="Bookman Old Style"/>
                <a:cs typeface="Bookman Old Style"/>
              </a:rPr>
              <a:t>K</a:t>
            </a:r>
            <a:r>
              <a:rPr dirty="0" baseline="-11904" sz="1050" spc="157" b="0" i="1">
                <a:latin typeface="Bookman Old Style"/>
                <a:cs typeface="Bookman Old Style"/>
              </a:rPr>
              <a:t>P</a:t>
            </a:r>
            <a:r>
              <a:rPr dirty="0" baseline="-11904" sz="1050" spc="-89" b="0" i="1">
                <a:latin typeface="Bookman Old Style"/>
                <a:cs typeface="Bookman Old Style"/>
              </a:rPr>
              <a:t> </a:t>
            </a:r>
            <a:r>
              <a:rPr dirty="0" sz="1000" spc="90" b="0" i="1">
                <a:latin typeface="Bookman Old Style"/>
                <a:cs typeface="Bookman Old Style"/>
              </a:rPr>
              <a:t>, </a:t>
            </a:r>
            <a:r>
              <a:rPr dirty="0" sz="1000" spc="100" b="0" i="1">
                <a:latin typeface="Bookman Old Style"/>
                <a:cs typeface="Bookman Old Style"/>
              </a:rPr>
              <a:t>K</a:t>
            </a:r>
            <a:r>
              <a:rPr dirty="0" baseline="-11904" sz="1050" spc="150" b="0" i="1">
                <a:latin typeface="Bookman Old Style"/>
                <a:cs typeface="Bookman Old Style"/>
              </a:rPr>
              <a:t>I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3910584" y="3246594"/>
            <a:ext cx="1711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dunh10"/>
                <a:cs typeface="cmdunh10"/>
              </a:rPr>
              <a:t>(4</a:t>
            </a:r>
            <a:r>
              <a:rPr dirty="0" sz="1000" spc="70">
                <a:latin typeface="cmdunh10"/>
                <a:cs typeface="cmdunh10"/>
              </a:rPr>
              <a:t>) </a:t>
            </a:r>
            <a:r>
              <a:rPr dirty="0" sz="1000" spc="-10">
                <a:latin typeface="cmdunh10"/>
                <a:cs typeface="cmdunh10"/>
              </a:rPr>
              <a:t>PID</a:t>
            </a:r>
            <a:r>
              <a:rPr dirty="0" sz="1000" spc="-100">
                <a:latin typeface="cmdunh10"/>
                <a:cs typeface="cmdunh10"/>
              </a:rPr>
              <a:t> </a:t>
            </a:r>
            <a:r>
              <a:rPr dirty="0" sz="950" spc="-35">
                <a:latin typeface="SimSun"/>
                <a:cs typeface="SimSun"/>
              </a:rPr>
              <a:t>制御の </a:t>
            </a:r>
            <a:r>
              <a:rPr dirty="0" sz="1000" spc="105" b="0" i="1">
                <a:latin typeface="Bookman Old Style"/>
                <a:cs typeface="Bookman Old Style"/>
              </a:rPr>
              <a:t>K</a:t>
            </a:r>
            <a:r>
              <a:rPr dirty="0" baseline="-11904" sz="1050" spc="157" b="0" i="1">
                <a:latin typeface="Bookman Old Style"/>
                <a:cs typeface="Bookman Old Style"/>
              </a:rPr>
              <a:t>P</a:t>
            </a:r>
            <a:r>
              <a:rPr dirty="0" baseline="-11904" sz="1050" spc="-89" b="0" i="1">
                <a:latin typeface="Bookman Old Style"/>
                <a:cs typeface="Bookman Old Style"/>
              </a:rPr>
              <a:t> </a:t>
            </a:r>
            <a:r>
              <a:rPr dirty="0" sz="1000" spc="90" b="0" i="1">
                <a:latin typeface="Bookman Old Style"/>
                <a:cs typeface="Bookman Old Style"/>
              </a:rPr>
              <a:t>, </a:t>
            </a:r>
            <a:r>
              <a:rPr dirty="0" sz="1000" spc="110" b="0" i="1">
                <a:latin typeface="Bookman Old Style"/>
                <a:cs typeface="Bookman Old Style"/>
              </a:rPr>
              <a:t>K</a:t>
            </a:r>
            <a:r>
              <a:rPr dirty="0" baseline="-11904" sz="1050" spc="165" b="0" i="1">
                <a:latin typeface="Bookman Old Style"/>
                <a:cs typeface="Bookman Old Style"/>
              </a:rPr>
              <a:t>I</a:t>
            </a:r>
            <a:r>
              <a:rPr dirty="0" sz="1000" spc="145" b="0" i="1">
                <a:latin typeface="Bookman Old Style"/>
                <a:cs typeface="Bookman Old Style"/>
              </a:rPr>
              <a:t>, </a:t>
            </a:r>
            <a:r>
              <a:rPr dirty="0" sz="1000" spc="100" b="0" i="1">
                <a:latin typeface="Bookman Old Style"/>
                <a:cs typeface="Bookman Old Style"/>
              </a:rPr>
              <a:t>K</a:t>
            </a:r>
            <a:r>
              <a:rPr dirty="0" baseline="-11904" sz="1050" spc="150" b="0" i="1">
                <a:latin typeface="Bookman Old Style"/>
                <a:cs typeface="Bookman Old Style"/>
              </a:rPr>
              <a:t>D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3935984" y="3537679"/>
            <a:ext cx="23723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dunh10"/>
                <a:cs typeface="cmdunh10"/>
              </a:rPr>
              <a:t>(5</a:t>
            </a:r>
            <a:r>
              <a:rPr dirty="0" sz="1000" spc="85">
                <a:latin typeface="cmdunh10"/>
                <a:cs typeface="cmdunh10"/>
              </a:rPr>
              <a:t>) </a:t>
            </a:r>
            <a:r>
              <a:rPr dirty="0" sz="1000" spc="-10">
                <a:latin typeface="cmdunh10"/>
                <a:cs typeface="cmdunh10"/>
              </a:rPr>
              <a:t>P</a:t>
            </a:r>
            <a:r>
              <a:rPr dirty="0" sz="1000" spc="-80">
                <a:latin typeface="cmdunh10"/>
                <a:cs typeface="cmdunh10"/>
              </a:rPr>
              <a:t> </a:t>
            </a:r>
            <a:r>
              <a:rPr dirty="0" sz="950" spc="-5">
                <a:latin typeface="SimSun"/>
                <a:cs typeface="SimSun"/>
              </a:rPr>
              <a:t>制御，</a:t>
            </a:r>
            <a:r>
              <a:rPr dirty="0" sz="1000" spc="-10">
                <a:latin typeface="cmdunh10"/>
                <a:cs typeface="cmdunh10"/>
              </a:rPr>
              <a:t>PI</a:t>
            </a:r>
            <a:r>
              <a:rPr dirty="0" sz="1000" spc="-100">
                <a:latin typeface="cmdunh10"/>
                <a:cs typeface="cmdunh10"/>
              </a:rPr>
              <a:t> </a:t>
            </a:r>
            <a:r>
              <a:rPr dirty="0" sz="950" spc="-5">
                <a:latin typeface="SimSun"/>
                <a:cs typeface="SimSun"/>
              </a:rPr>
              <a:t>制御，</a:t>
            </a:r>
            <a:r>
              <a:rPr dirty="0" sz="1000" spc="-10">
                <a:latin typeface="cmdunh10"/>
                <a:cs typeface="cmdunh10"/>
              </a:rPr>
              <a:t>PID</a:t>
            </a:r>
            <a:r>
              <a:rPr dirty="0" sz="1000" spc="-90">
                <a:latin typeface="cmdunh10"/>
                <a:cs typeface="cmdunh10"/>
              </a:rPr>
              <a:t> </a:t>
            </a:r>
            <a:r>
              <a:rPr dirty="0" sz="950" spc="-10">
                <a:latin typeface="SimSun"/>
                <a:cs typeface="SimSun"/>
              </a:rPr>
              <a:t>制御の応答波形</a:t>
            </a:r>
            <a:endParaRPr sz="95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23CE2_f_hw03_prob.dvi</dc:title>
  <dcterms:created xsi:type="dcterms:W3CDTF">2023-10-23T22:51:59Z</dcterms:created>
  <dcterms:modified xsi:type="dcterms:W3CDTF">2023-10-23T22:51:59Z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2023-10-24T00:00:00Z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2023-10-23T00:00:00Z</vt:filetime>
  </property>
  <property fmtid="{D5CDD505-2E9C-101B-9397-08002B2CF9AE}" pid="5" name="Producer">
    <vt:lpwstr>Acrobat Distiller 23.0 (Windows)</vt:lpwstr>
  </property>
</Properties>
</file>