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>
                <a:latin typeface="Baskerville Old Face"/>
                <a:cs typeface="Baskerville Old Face"/>
              </a:rPr>
              <a:t>7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b10"/>
                <a:cs typeface="cmb10"/>
              </a:rPr>
              <a:t>1</a:t>
            </a:r>
            <a:endParaRPr sz="1000">
              <a:latin typeface="cmb10"/>
              <a:cs typeface="cmb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77083" y="853107"/>
            <a:ext cx="6327140" cy="12877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2023</a:t>
            </a:r>
            <a:r>
              <a:rPr dirty="0" sz="1400" spc="-30" b="1">
                <a:latin typeface="CenturyOldst"/>
                <a:cs typeface="CenturyOldst"/>
              </a:rPr>
              <a:t> </a:t>
            </a:r>
            <a:r>
              <a:rPr dirty="0" sz="1350" spc="-75">
                <a:latin typeface="SimSun"/>
                <a:cs typeface="SimSun"/>
              </a:rPr>
              <a:t>年度 制御工学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290" b="1">
                <a:latin typeface="CenturyOldst"/>
                <a:cs typeface="CenturyOldst"/>
              </a:rPr>
              <a:t> </a:t>
            </a:r>
            <a:r>
              <a:rPr dirty="0" sz="1350" spc="-110">
                <a:latin typeface="SimSun"/>
                <a:cs typeface="SimSun"/>
              </a:rPr>
              <a:t>後期 第 </a:t>
            </a:r>
            <a:r>
              <a:rPr dirty="0" sz="1400" b="1">
                <a:latin typeface="CenturyOldst"/>
                <a:cs typeface="CenturyOldst"/>
              </a:rPr>
              <a:t>7</a:t>
            </a:r>
            <a:r>
              <a:rPr dirty="0" sz="1400" spc="-25" b="1">
                <a:latin typeface="CenturyOldst"/>
                <a:cs typeface="CenturyOldst"/>
              </a:rPr>
              <a:t> </a:t>
            </a:r>
            <a:r>
              <a:rPr dirty="0" sz="1350" spc="-10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3005455">
              <a:lnSpc>
                <a:spcPct val="100000"/>
              </a:lnSpc>
              <a:spcBef>
                <a:spcPts val="1200"/>
              </a:spcBef>
              <a:tabLst>
                <a:tab pos="4363085" algn="l"/>
                <a:tab pos="6313805" algn="l"/>
              </a:tabLst>
            </a:pPr>
            <a:r>
              <a:rPr dirty="0" sz="1000" spc="-10">
                <a:latin typeface="cmb10"/>
                <a:cs typeface="cmb10"/>
              </a:rPr>
              <a:t>5</a:t>
            </a:r>
            <a:r>
              <a:rPr dirty="0" sz="1000" spc="-8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35">
                <a:latin typeface="SimSun"/>
                <a:cs typeface="SimSun"/>
              </a:rPr>
              <a:t> </a:t>
            </a:r>
            <a:r>
              <a:rPr dirty="0" sz="1000">
                <a:latin typeface="cmb10"/>
                <a:cs typeface="cmb10"/>
              </a:rPr>
              <a:t>E</a:t>
            </a:r>
            <a:r>
              <a:rPr dirty="0" sz="1000" spc="-80">
                <a:latin typeface="cmb10"/>
                <a:cs typeface="cmb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35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5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30">
                <a:latin typeface="SimSun"/>
                <a:cs typeface="SimSun"/>
              </a:rPr>
              <a:t>問題 </a:t>
            </a:r>
            <a:r>
              <a:rPr dirty="0" sz="1000" spc="-25" b="1">
                <a:latin typeface="Cambria"/>
                <a:cs typeface="Cambria"/>
              </a:rPr>
              <a:t>1]</a:t>
            </a:r>
            <a:endParaRPr sz="1000">
              <a:latin typeface="Cambria"/>
              <a:cs typeface="Cambria"/>
            </a:endParaRPr>
          </a:p>
          <a:p>
            <a:pPr marL="12700" marR="3331845" indent="144780">
              <a:lnSpc>
                <a:spcPts val="1500"/>
              </a:lnSpc>
              <a:spcBef>
                <a:spcPts val="85"/>
              </a:spcBef>
            </a:pPr>
            <a:r>
              <a:rPr dirty="0" sz="1000" spc="-10">
                <a:latin typeface="cmb10"/>
                <a:cs typeface="cmb10"/>
              </a:rPr>
              <a:t>7</a:t>
            </a:r>
            <a:r>
              <a:rPr dirty="0" sz="1000" spc="-100">
                <a:latin typeface="cmb10"/>
                <a:cs typeface="cmb10"/>
              </a:rPr>
              <a:t> </a:t>
            </a:r>
            <a:r>
              <a:rPr dirty="0" sz="950" spc="-5">
                <a:latin typeface="SimSun"/>
                <a:cs typeface="SimSun"/>
              </a:rPr>
              <a:t>章演習問題【</a:t>
            </a:r>
            <a:r>
              <a:rPr dirty="0" sz="1000">
                <a:latin typeface="cmb10"/>
                <a:cs typeface="cmb10"/>
              </a:rPr>
              <a:t>5</a:t>
            </a:r>
            <a:r>
              <a:rPr dirty="0" sz="950" spc="-20">
                <a:latin typeface="SimSun"/>
                <a:cs typeface="SimSun"/>
              </a:rPr>
              <a:t>】において，ロバスト性能を満たさ</a:t>
            </a:r>
            <a:r>
              <a:rPr dirty="0" sz="950" spc="-65">
                <a:latin typeface="SimSun"/>
                <a:cs typeface="SimSun"/>
              </a:rPr>
              <a:t>ない 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 spc="30">
                <a:latin typeface="cmb10"/>
                <a:cs typeface="cmb10"/>
              </a:rPr>
              <a:t>) </a:t>
            </a:r>
            <a:r>
              <a:rPr dirty="0" sz="950" spc="-15">
                <a:latin typeface="SimSun"/>
                <a:cs typeface="SimSun"/>
              </a:rPr>
              <a:t>を求め下記を描け。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80644" y="2278855"/>
            <a:ext cx="11899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b10"/>
                <a:cs typeface="cmb10"/>
              </a:rPr>
              <a:t>(1</a:t>
            </a:r>
            <a:r>
              <a:rPr dirty="0" sz="1000" spc="70">
                <a:latin typeface="cmb10"/>
                <a:cs typeface="cmb10"/>
              </a:rPr>
              <a:t>) </a:t>
            </a:r>
            <a:r>
              <a:rPr dirty="0" sz="1000" spc="-20" i="1">
                <a:latin typeface="Times New Roman"/>
                <a:cs typeface="Times New Roman"/>
              </a:rPr>
              <a:t>|</a:t>
            </a:r>
            <a:r>
              <a:rPr dirty="0" sz="1000" spc="-20" b="0" i="1">
                <a:latin typeface="Bookman Old Style"/>
                <a:cs typeface="Bookman Old Style"/>
              </a:rPr>
              <a:t>T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cmb10"/>
                <a:cs typeface="cmb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b10"/>
                <a:cs typeface="cmb10"/>
              </a:rPr>
              <a:t>)</a:t>
            </a:r>
            <a:r>
              <a:rPr dirty="0" sz="1000" spc="-20" i="1">
                <a:latin typeface="Times New Roman"/>
                <a:cs typeface="Times New Roman"/>
              </a:rPr>
              <a:t>|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950" spc="-120">
                <a:latin typeface="SimSun"/>
                <a:cs typeface="SimSun"/>
              </a:rPr>
              <a:t>と </a:t>
            </a:r>
            <a:r>
              <a:rPr dirty="0" baseline="30555" sz="1500">
                <a:latin typeface="Bahnschrift"/>
                <a:cs typeface="Bahnschrift"/>
              </a:rPr>
              <a:t>1</a:t>
            </a:r>
            <a:r>
              <a:rPr dirty="0" baseline="30555" sz="1500" spc="-225">
                <a:latin typeface="Bahnschrift"/>
                <a:cs typeface="Bahnschrift"/>
              </a:rPr>
              <a:t> </a:t>
            </a:r>
            <a:r>
              <a:rPr dirty="0" u="sng" baseline="31746" sz="1050" spc="3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baseline="31746" sz="1050">
                <a:uFill>
                  <a:solidFill>
                    <a:srgbClr val="000000"/>
                  </a:solidFill>
                </a:uFill>
                <a:latin typeface="cmbx10"/>
                <a:cs typeface="cmbx10"/>
              </a:rPr>
              <a:t>1</a:t>
            </a:r>
            <a:r>
              <a:rPr dirty="0" u="sng" baseline="31746" sz="1050" spc="914">
                <a:uFill>
                  <a:solidFill>
                    <a:srgbClr val="000000"/>
                  </a:solidFill>
                </a:uFill>
                <a:latin typeface="cmbx10"/>
                <a:cs typeface="cmbx10"/>
              </a:rPr>
              <a:t> </a:t>
            </a:r>
            <a:r>
              <a:rPr dirty="0" baseline="31746" sz="1050" spc="-240">
                <a:latin typeface="cmbx10"/>
                <a:cs typeface="cmbx10"/>
              </a:rPr>
              <a:t> </a:t>
            </a:r>
            <a:r>
              <a:rPr dirty="0" baseline="30555" sz="1500" spc="-75">
                <a:latin typeface="Bahnschrift"/>
                <a:cs typeface="Bahnschrift"/>
              </a:rPr>
              <a:t>1</a:t>
            </a:r>
            <a:endParaRPr baseline="30555" sz="1500">
              <a:latin typeface="Bahnschrift"/>
              <a:cs typeface="Bahnschrif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7591" y="2335243"/>
            <a:ext cx="4629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22222" sz="1500" spc="-15">
                <a:latin typeface="Bahnschrift"/>
                <a:cs typeface="Bahnschrift"/>
              </a:rPr>
              <a:t>1</a:t>
            </a:r>
            <a:r>
              <a:rPr dirty="0" baseline="22222" sz="1500" spc="-165">
                <a:latin typeface="Bahnschrift"/>
                <a:cs typeface="Bahnschrift"/>
              </a:rPr>
              <a:t> </a:t>
            </a:r>
            <a:r>
              <a:rPr dirty="0" baseline="7936" sz="1050" b="0" i="1">
                <a:latin typeface="Bookman Old Style"/>
                <a:cs typeface="Bookman Old Style"/>
              </a:rPr>
              <a:t>W</a:t>
            </a:r>
            <a:r>
              <a:rPr dirty="0" sz="500">
                <a:latin typeface="cmr5"/>
                <a:cs typeface="cmr5"/>
              </a:rPr>
              <a:t>2</a:t>
            </a:r>
            <a:r>
              <a:rPr dirty="0" sz="500" spc="-185">
                <a:latin typeface="cmr5"/>
                <a:cs typeface="cmr5"/>
              </a:rPr>
              <a:t> </a:t>
            </a:r>
            <a:r>
              <a:rPr dirty="0" baseline="7936" sz="1050" spc="-15">
                <a:latin typeface="cmbx10"/>
                <a:cs typeface="cmbx10"/>
              </a:rPr>
              <a:t>(</a:t>
            </a:r>
            <a:r>
              <a:rPr dirty="0" baseline="7936" sz="1050" spc="-15" b="0" i="1">
                <a:latin typeface="Bookman Old Style"/>
                <a:cs typeface="Bookman Old Style"/>
              </a:rPr>
              <a:t>s</a:t>
            </a:r>
            <a:r>
              <a:rPr dirty="0" baseline="7936" sz="1050" spc="-15">
                <a:latin typeface="cmbx10"/>
                <a:cs typeface="cmbx10"/>
              </a:rPr>
              <a:t>)</a:t>
            </a:r>
            <a:r>
              <a:rPr dirty="0" baseline="7936" sz="1050" spc="-150">
                <a:latin typeface="cmbx10"/>
                <a:cs typeface="cmbx10"/>
              </a:rPr>
              <a:t> </a:t>
            </a:r>
            <a:r>
              <a:rPr dirty="0" baseline="22222" sz="1500" spc="-75">
                <a:latin typeface="Bahnschrift"/>
                <a:cs typeface="Bahnschrift"/>
              </a:rPr>
              <a:t>1</a:t>
            </a:r>
            <a:endParaRPr baseline="22222" sz="1500">
              <a:latin typeface="Bahnschrift"/>
              <a:cs typeface="Bahnschrif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80652" y="2621740"/>
            <a:ext cx="11823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b10"/>
                <a:cs typeface="cmb10"/>
              </a:rPr>
              <a:t>(2</a:t>
            </a:r>
            <a:r>
              <a:rPr dirty="0" sz="1000" spc="70">
                <a:latin typeface="cmb10"/>
                <a:cs typeface="cmb10"/>
              </a:rPr>
              <a:t>) </a:t>
            </a:r>
            <a:r>
              <a:rPr dirty="0" sz="1000" spc="-10" i="1">
                <a:latin typeface="Times New Roman"/>
                <a:cs typeface="Times New Roman"/>
              </a:rPr>
              <a:t>|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b10"/>
                <a:cs typeface="cmb10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b10"/>
                <a:cs typeface="cmb10"/>
              </a:rPr>
              <a:t>)</a:t>
            </a:r>
            <a:r>
              <a:rPr dirty="0" sz="1000" spc="-10" i="1">
                <a:latin typeface="Times New Roman"/>
                <a:cs typeface="Times New Roman"/>
              </a:rPr>
              <a:t>|</a:t>
            </a:r>
            <a:r>
              <a:rPr dirty="0" sz="1000" spc="-5" i="1">
                <a:latin typeface="Times New Roman"/>
                <a:cs typeface="Times New Roman"/>
              </a:rPr>
              <a:t> </a:t>
            </a:r>
            <a:r>
              <a:rPr dirty="0" sz="950" spc="-120">
                <a:latin typeface="SimSun"/>
                <a:cs typeface="SimSun"/>
              </a:rPr>
              <a:t>と </a:t>
            </a:r>
            <a:r>
              <a:rPr dirty="0" baseline="30555" sz="1500">
                <a:latin typeface="Bahnschrift"/>
                <a:cs typeface="Bahnschrift"/>
              </a:rPr>
              <a:t>1</a:t>
            </a:r>
            <a:r>
              <a:rPr dirty="0" baseline="30555" sz="1500" spc="-240">
                <a:latin typeface="Bahnschrift"/>
                <a:cs typeface="Bahnschrift"/>
              </a:rPr>
              <a:t> </a:t>
            </a:r>
            <a:r>
              <a:rPr dirty="0" u="sng" baseline="31746" sz="1050" spc="3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baseline="31746" sz="1050">
                <a:uFill>
                  <a:solidFill>
                    <a:srgbClr val="000000"/>
                  </a:solidFill>
                </a:uFill>
                <a:latin typeface="cmbx10"/>
                <a:cs typeface="cmbx10"/>
              </a:rPr>
              <a:t>1</a:t>
            </a:r>
            <a:r>
              <a:rPr dirty="0" u="sng" baseline="31746" sz="1050" spc="900">
                <a:uFill>
                  <a:solidFill>
                    <a:srgbClr val="000000"/>
                  </a:solidFill>
                </a:uFill>
                <a:latin typeface="cmbx10"/>
                <a:cs typeface="cmbx10"/>
              </a:rPr>
              <a:t> </a:t>
            </a:r>
            <a:r>
              <a:rPr dirty="0" baseline="31746" sz="1050" spc="-240">
                <a:latin typeface="cmbx10"/>
                <a:cs typeface="cmbx10"/>
              </a:rPr>
              <a:t> </a:t>
            </a:r>
            <a:r>
              <a:rPr dirty="0" baseline="30555" sz="1500" spc="-75">
                <a:latin typeface="Bahnschrift"/>
                <a:cs typeface="Bahnschrift"/>
              </a:rPr>
              <a:t>1</a:t>
            </a:r>
            <a:endParaRPr baseline="30555" sz="1500">
              <a:latin typeface="Bahnschrift"/>
              <a:cs typeface="Bahnschrif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80649" y="2592244"/>
            <a:ext cx="2476500" cy="497840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758825">
              <a:lnSpc>
                <a:spcPct val="100000"/>
              </a:lnSpc>
              <a:spcBef>
                <a:spcPts val="760"/>
              </a:spcBef>
            </a:pPr>
            <a:r>
              <a:rPr dirty="0" baseline="22222" sz="1500" spc="-15">
                <a:latin typeface="Bahnschrift"/>
                <a:cs typeface="Bahnschrift"/>
              </a:rPr>
              <a:t>1</a:t>
            </a:r>
            <a:r>
              <a:rPr dirty="0" baseline="22222" sz="1500" spc="-195">
                <a:latin typeface="Bahnschrift"/>
                <a:cs typeface="Bahnschrift"/>
              </a:rPr>
              <a:t> </a:t>
            </a:r>
            <a:r>
              <a:rPr dirty="0" baseline="7936" sz="1050" b="0" i="1">
                <a:latin typeface="Bookman Old Style"/>
                <a:cs typeface="Bookman Old Style"/>
              </a:rPr>
              <a:t>W</a:t>
            </a:r>
            <a:r>
              <a:rPr dirty="0" sz="500">
                <a:latin typeface="cmr5"/>
                <a:cs typeface="cmr5"/>
              </a:rPr>
              <a:t>1</a:t>
            </a:r>
            <a:r>
              <a:rPr dirty="0" sz="500" spc="-160">
                <a:latin typeface="cmr5"/>
                <a:cs typeface="cmr5"/>
              </a:rPr>
              <a:t> </a:t>
            </a:r>
            <a:r>
              <a:rPr dirty="0" baseline="7936" sz="1050" spc="-15">
                <a:latin typeface="cmbx10"/>
                <a:cs typeface="cmbx10"/>
              </a:rPr>
              <a:t>(</a:t>
            </a:r>
            <a:r>
              <a:rPr dirty="0" baseline="7936" sz="1050" spc="-15" b="0" i="1">
                <a:latin typeface="Bookman Old Style"/>
                <a:cs typeface="Bookman Old Style"/>
              </a:rPr>
              <a:t>s</a:t>
            </a:r>
            <a:r>
              <a:rPr dirty="0" baseline="7936" sz="1050" spc="-15">
                <a:latin typeface="cmbx10"/>
                <a:cs typeface="cmbx10"/>
              </a:rPr>
              <a:t>)</a:t>
            </a:r>
            <a:r>
              <a:rPr dirty="0" baseline="7936" sz="1050" spc="-172">
                <a:latin typeface="cmbx10"/>
                <a:cs typeface="cmbx10"/>
              </a:rPr>
              <a:t> </a:t>
            </a:r>
            <a:r>
              <a:rPr dirty="0" baseline="22222" sz="1500" spc="-75">
                <a:latin typeface="Bahnschrift"/>
                <a:cs typeface="Bahnschrift"/>
              </a:rPr>
              <a:t>1</a:t>
            </a:r>
            <a:endParaRPr baseline="22222" sz="1500">
              <a:latin typeface="Bahnschrift"/>
              <a:cs typeface="Bahnschrift"/>
            </a:endParaRPr>
          </a:p>
          <a:p>
            <a:pPr marL="38100">
              <a:lnSpc>
                <a:spcPct val="100000"/>
              </a:lnSpc>
              <a:spcBef>
                <a:spcPts val="660"/>
              </a:spcBef>
            </a:pPr>
            <a:r>
              <a:rPr dirty="0" sz="1000">
                <a:latin typeface="cmb10"/>
                <a:cs typeface="cmb10"/>
              </a:rPr>
              <a:t>(3</a:t>
            </a:r>
            <a:r>
              <a:rPr dirty="0" sz="1000" spc="80">
                <a:latin typeface="cmb10"/>
                <a:cs typeface="cmb10"/>
              </a:rPr>
              <a:t>) 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b="0" i="1">
                <a:latin typeface="Bookman Old Style"/>
                <a:cs typeface="Bookman Old Style"/>
              </a:rPr>
              <a:t>W</a:t>
            </a:r>
            <a:r>
              <a:rPr dirty="0" baseline="-11904" sz="1050">
                <a:latin typeface="cmbx10"/>
                <a:cs typeface="cmbx10"/>
              </a:rPr>
              <a:t>1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b10"/>
                <a:cs typeface="cmb10"/>
              </a:rPr>
              <a:t>)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950" spc="-114">
                <a:latin typeface="SimSun"/>
                <a:cs typeface="SimSun"/>
              </a:rPr>
              <a:t>と </a:t>
            </a:r>
            <a:r>
              <a:rPr dirty="0" sz="1000" spc="-10" i="1">
                <a:latin typeface="Times New Roman"/>
                <a:cs typeface="Times New Roman"/>
              </a:rPr>
              <a:t>|</a:t>
            </a:r>
            <a:r>
              <a:rPr dirty="0" sz="1000" spc="-10" b="0" i="1">
                <a:latin typeface="Bookman Old Style"/>
                <a:cs typeface="Bookman Old Style"/>
              </a:rPr>
              <a:t>W</a:t>
            </a:r>
            <a:r>
              <a:rPr dirty="0" baseline="-11904" sz="1050" spc="-15">
                <a:latin typeface="cmbx10"/>
                <a:cs typeface="cmbx10"/>
              </a:rPr>
              <a:t>2</a:t>
            </a:r>
            <a:r>
              <a:rPr dirty="0" sz="1000" spc="-10" b="0" i="1">
                <a:latin typeface="Bookman Old Style"/>
                <a:cs typeface="Bookman Old Style"/>
              </a:rPr>
              <a:t>T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950" spc="-114">
                <a:latin typeface="SimSun"/>
                <a:cs typeface="SimSun"/>
              </a:rPr>
              <a:t>と </a:t>
            </a:r>
            <a:r>
              <a:rPr dirty="0" sz="1000" spc="-10" i="1">
                <a:latin typeface="Times New Roman"/>
                <a:cs typeface="Times New Roman"/>
              </a:rPr>
              <a:t>|</a:t>
            </a:r>
            <a:r>
              <a:rPr dirty="0" sz="1000" spc="-10" b="0" i="1">
                <a:latin typeface="Bookman Old Style"/>
                <a:cs typeface="Bookman Old Style"/>
              </a:rPr>
              <a:t>W</a:t>
            </a:r>
            <a:r>
              <a:rPr dirty="0" baseline="-11904" sz="1050" spc="-15">
                <a:latin typeface="cmbx10"/>
                <a:cs typeface="cmbx10"/>
              </a:rPr>
              <a:t>1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b10"/>
                <a:cs typeface="cmb10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b10"/>
                <a:cs typeface="cmb10"/>
              </a:rPr>
              <a:t>)</a:t>
            </a:r>
            <a:r>
              <a:rPr dirty="0" sz="1000" spc="-10" i="1">
                <a:latin typeface="Times New Roman"/>
                <a:cs typeface="Times New Roman"/>
              </a:rPr>
              <a:t>|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cmb10"/>
                <a:cs typeface="cmb10"/>
              </a:rPr>
              <a:t>+ </a:t>
            </a:r>
            <a:r>
              <a:rPr dirty="0" sz="1000" spc="-10" i="1">
                <a:latin typeface="Times New Roman"/>
                <a:cs typeface="Times New Roman"/>
              </a:rPr>
              <a:t>|</a:t>
            </a:r>
            <a:r>
              <a:rPr dirty="0" sz="1000" spc="-10" b="0" i="1">
                <a:latin typeface="Bookman Old Style"/>
                <a:cs typeface="Bookman Old Style"/>
              </a:rPr>
              <a:t>W</a:t>
            </a:r>
            <a:r>
              <a:rPr dirty="0" baseline="-11904" sz="1050" spc="-15">
                <a:latin typeface="cmbx10"/>
                <a:cs typeface="cmbx10"/>
              </a:rPr>
              <a:t>2</a:t>
            </a:r>
            <a:r>
              <a:rPr dirty="0" sz="1000" spc="-10" b="0" i="1">
                <a:latin typeface="Bookman Old Style"/>
                <a:cs typeface="Bookman Old Style"/>
              </a:rPr>
              <a:t>T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sz="1000" spc="-50" i="1">
                <a:latin typeface="Times New Roman"/>
                <a:cs typeface="Times New Roman"/>
              </a:rPr>
              <a:t>|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>
                <a:latin typeface="Baskerville Old Face"/>
                <a:cs typeface="Baskerville Old Face"/>
              </a:rPr>
              <a:t>7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b10"/>
                <a:cs typeface="cmb10"/>
              </a:rPr>
              <a:t>2</a:t>
            </a:r>
            <a:endParaRPr sz="1000">
              <a:latin typeface="cmb10"/>
              <a:cs typeface="cmb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51711" y="699405"/>
            <a:ext cx="2095500" cy="407034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0"/>
              </a:spcBef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30">
                <a:latin typeface="SimSun"/>
                <a:cs typeface="SimSun"/>
              </a:rPr>
              <a:t>問題 </a:t>
            </a:r>
            <a:r>
              <a:rPr dirty="0" sz="1000" spc="-25" b="1">
                <a:latin typeface="Cambria"/>
                <a:cs typeface="Cambria"/>
              </a:rPr>
              <a:t>2]</a:t>
            </a:r>
            <a:endParaRPr sz="1000">
              <a:latin typeface="Cambria"/>
              <a:cs typeface="Cambria"/>
            </a:endParaRPr>
          </a:p>
          <a:p>
            <a:pPr marL="182245">
              <a:lnSpc>
                <a:spcPct val="100000"/>
              </a:lnSpc>
              <a:spcBef>
                <a:spcPts val="300"/>
              </a:spcBef>
            </a:pPr>
            <a:r>
              <a:rPr dirty="0" sz="950" spc="-30">
                <a:latin typeface="SimSun"/>
                <a:cs typeface="SimSun"/>
              </a:rPr>
              <a:t>不確かさ </a:t>
            </a:r>
            <a:r>
              <a:rPr dirty="0" sz="1000" b="0" i="1">
                <a:latin typeface="Bookman Old Style"/>
                <a:cs typeface="Bookman Old Style"/>
              </a:rPr>
              <a:t>W</a:t>
            </a:r>
            <a:r>
              <a:rPr dirty="0" baseline="-11904" sz="1050">
                <a:latin typeface="cmbx10"/>
                <a:cs typeface="cmbx10"/>
              </a:rPr>
              <a:t>2</a:t>
            </a:r>
            <a:r>
              <a:rPr dirty="0" sz="1000">
                <a:latin typeface="cmb10"/>
                <a:cs typeface="cmb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 spc="-40">
                <a:latin typeface="cmb10"/>
                <a:cs typeface="cmb10"/>
              </a:rPr>
              <a:t>) </a:t>
            </a:r>
            <a:r>
              <a:rPr dirty="0" sz="950" spc="-15">
                <a:latin typeface="SimSun"/>
                <a:cs typeface="SimSun"/>
              </a:rPr>
              <a:t>を設定して描け。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3741267" y="778408"/>
            <a:ext cx="0" cy="9397365"/>
          </a:xfrm>
          <a:custGeom>
            <a:avLst/>
            <a:gdLst/>
            <a:ahLst/>
            <a:cxnLst/>
            <a:rect l="l" t="t" r="r" b="b"/>
            <a:pathLst>
              <a:path w="0" h="9397365">
                <a:moveTo>
                  <a:pt x="0" y="939698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23CE2_f_hw07_prob.dvi</dc:title>
  <dcterms:created xsi:type="dcterms:W3CDTF">2023-11-20T23:33:49Z</dcterms:created>
  <dcterms:modified xsi:type="dcterms:W3CDTF">2023-11-20T23:33:49Z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2023-11-21T00:00:00Z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2023-11-20T00:00:00Z</vt:filetime>
  </property>
  <property fmtid="{D5CDD505-2E9C-101B-9397-08002B2CF9AE}" pid="5" name="Producer">
    <vt:lpwstr>Acrobat Distiller 23.0 (Windows)</vt:lpwstr>
  </property>
</Properties>
</file>