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3400"/>
  <p:notesSz cx="7556500" cy="106934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4954"/>
            <a:ext cx="6423025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88304"/>
            <a:ext cx="5289550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7825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1597" y="2459482"/>
            <a:ext cx="3287077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736"/>
            <a:ext cx="6800850" cy="17109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59482"/>
            <a:ext cx="6800850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9210" y="9944862"/>
            <a:ext cx="2418080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825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0680" y="9944862"/>
            <a:ext cx="173799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577087" y="362264"/>
            <a:ext cx="2827020" cy="20764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200" spc="-10">
                <a:latin typeface="Baskerville Old Face"/>
                <a:cs typeface="Baskerville Old Face"/>
              </a:rPr>
              <a:t>2023</a:t>
            </a:r>
            <a:r>
              <a:rPr dirty="0" sz="1200" spc="-70">
                <a:latin typeface="Baskerville Old Face"/>
                <a:cs typeface="Baskerville Old Face"/>
              </a:rPr>
              <a:t> </a:t>
            </a:r>
            <a:r>
              <a:rPr dirty="0" sz="1150">
                <a:latin typeface="SimSun"/>
                <a:cs typeface="SimSun"/>
              </a:rPr>
              <a:t>年度 制御工学</a:t>
            </a:r>
            <a:r>
              <a:rPr dirty="0" sz="1200">
                <a:latin typeface="Baskerville Old Face"/>
                <a:cs typeface="Baskerville Old Face"/>
              </a:rPr>
              <a:t>II</a:t>
            </a:r>
            <a:r>
              <a:rPr dirty="0" sz="1200" spc="95">
                <a:latin typeface="Baskerville Old Face"/>
                <a:cs typeface="Baskerville Old Face"/>
              </a:rPr>
              <a:t> </a:t>
            </a:r>
            <a:r>
              <a:rPr dirty="0" sz="1150" spc="-110">
                <a:latin typeface="SimSun"/>
                <a:cs typeface="SimSun"/>
              </a:rPr>
              <a:t>後期 第 </a:t>
            </a:r>
            <a:r>
              <a:rPr dirty="0" sz="1200">
                <a:latin typeface="Baskerville Old Face"/>
                <a:cs typeface="Baskerville Old Face"/>
              </a:rPr>
              <a:t>9</a:t>
            </a:r>
            <a:r>
              <a:rPr dirty="0" sz="1200" spc="-60">
                <a:latin typeface="Baskerville Old Face"/>
                <a:cs typeface="Baskerville Old Face"/>
              </a:rPr>
              <a:t> </a:t>
            </a:r>
            <a:r>
              <a:rPr dirty="0" sz="1150" spc="-10">
                <a:latin typeface="SimSun"/>
                <a:cs typeface="SimSun"/>
              </a:rPr>
              <a:t>回レポート</a:t>
            </a:r>
            <a:endParaRPr sz="1150">
              <a:latin typeface="SimSun"/>
              <a:cs typeface="SimSun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6814819" y="387570"/>
            <a:ext cx="8890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5">
                <a:latin typeface="cmdunh10"/>
                <a:cs typeface="cmdunh10"/>
              </a:rPr>
              <a:t>1</a:t>
            </a:r>
            <a:endParaRPr sz="1000">
              <a:latin typeface="cmdunh10"/>
              <a:cs typeface="cmdunh10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2002027" y="853107"/>
            <a:ext cx="4902200" cy="548640"/>
          </a:xfrm>
          <a:prstGeom prst="rect">
            <a:avLst/>
          </a:prstGeom>
        </p:spPr>
        <p:txBody>
          <a:bodyPr wrap="square" lIns="0" tIns="1714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1400" b="1">
                <a:latin typeface="CenturyOldst"/>
                <a:cs typeface="CenturyOldst"/>
              </a:rPr>
              <a:t>2023</a:t>
            </a:r>
            <a:r>
              <a:rPr dirty="0" sz="1400" spc="-30" b="1">
                <a:latin typeface="CenturyOldst"/>
                <a:cs typeface="CenturyOldst"/>
              </a:rPr>
              <a:t> </a:t>
            </a:r>
            <a:r>
              <a:rPr dirty="0" sz="1350" spc="-75">
                <a:latin typeface="SimSun"/>
                <a:cs typeface="SimSun"/>
              </a:rPr>
              <a:t>年度 制御工学 </a:t>
            </a:r>
            <a:r>
              <a:rPr dirty="0" sz="1400" spc="90" b="1">
                <a:latin typeface="CenturyOldst"/>
                <a:cs typeface="CenturyOldst"/>
              </a:rPr>
              <a:t>II</a:t>
            </a:r>
            <a:r>
              <a:rPr dirty="0" sz="1400" spc="290" b="1">
                <a:latin typeface="CenturyOldst"/>
                <a:cs typeface="CenturyOldst"/>
              </a:rPr>
              <a:t> </a:t>
            </a:r>
            <a:r>
              <a:rPr dirty="0" sz="1350" spc="-110">
                <a:latin typeface="SimSun"/>
                <a:cs typeface="SimSun"/>
              </a:rPr>
              <a:t>後期 第 </a:t>
            </a:r>
            <a:r>
              <a:rPr dirty="0" sz="1400" b="1">
                <a:latin typeface="CenturyOldst"/>
                <a:cs typeface="CenturyOldst"/>
              </a:rPr>
              <a:t>9</a:t>
            </a:r>
            <a:r>
              <a:rPr dirty="0" sz="1400" spc="-25" b="1">
                <a:latin typeface="CenturyOldst"/>
                <a:cs typeface="CenturyOldst"/>
              </a:rPr>
              <a:t> </a:t>
            </a:r>
            <a:r>
              <a:rPr dirty="0" sz="1350" spc="-10">
                <a:latin typeface="SimSun"/>
                <a:cs typeface="SimSun"/>
              </a:rPr>
              <a:t>回レポート</a:t>
            </a:r>
            <a:endParaRPr sz="1350">
              <a:latin typeface="SimSun"/>
              <a:cs typeface="SimSun"/>
            </a:endParaRPr>
          </a:p>
          <a:p>
            <a:pPr marL="1580515">
              <a:lnSpc>
                <a:spcPct val="100000"/>
              </a:lnSpc>
              <a:spcBef>
                <a:spcPts val="1200"/>
              </a:spcBef>
              <a:tabLst>
                <a:tab pos="2938145" algn="l"/>
                <a:tab pos="4888865" algn="l"/>
              </a:tabLst>
            </a:pPr>
            <a:r>
              <a:rPr dirty="0" sz="1000" spc="-10">
                <a:latin typeface="cmdunh10"/>
                <a:cs typeface="cmdunh10"/>
              </a:rPr>
              <a:t>5</a:t>
            </a:r>
            <a:r>
              <a:rPr dirty="0" sz="1000" spc="-85">
                <a:latin typeface="cmdunh10"/>
                <a:cs typeface="cmdunh10"/>
              </a:rPr>
              <a:t> </a:t>
            </a:r>
            <a:r>
              <a:rPr dirty="0" sz="950">
                <a:latin typeface="SimSun"/>
                <a:cs typeface="SimSun"/>
              </a:rPr>
              <a:t>年</a:t>
            </a:r>
            <a:r>
              <a:rPr dirty="0" sz="950" spc="-140">
                <a:latin typeface="SimSun"/>
                <a:cs typeface="SimSun"/>
              </a:rPr>
              <a:t> </a:t>
            </a:r>
            <a:r>
              <a:rPr dirty="0" sz="1000" spc="-10">
                <a:latin typeface="cmdunh10"/>
                <a:cs typeface="cmdunh10"/>
              </a:rPr>
              <a:t>E</a:t>
            </a:r>
            <a:r>
              <a:rPr dirty="0" sz="1000" spc="-85">
                <a:latin typeface="cmdunh10"/>
                <a:cs typeface="cmdunh10"/>
              </a:rPr>
              <a:t> </a:t>
            </a:r>
            <a:r>
              <a:rPr dirty="0" sz="950">
                <a:latin typeface="SimSun"/>
                <a:cs typeface="SimSun"/>
              </a:rPr>
              <a:t>科</a:t>
            </a:r>
            <a:r>
              <a:rPr dirty="0" sz="950" spc="-140">
                <a:latin typeface="SimSun"/>
                <a:cs typeface="SimSun"/>
              </a:rPr>
              <a:t> </a:t>
            </a:r>
            <a:r>
              <a:rPr dirty="0" sz="950">
                <a:latin typeface="SimSun"/>
                <a:cs typeface="SimSun"/>
              </a:rPr>
              <a:t>番号</a:t>
            </a:r>
            <a:r>
              <a:rPr dirty="0" sz="950" spc="-229">
                <a:latin typeface="SimSun"/>
                <a:cs typeface="SimSun"/>
              </a:rPr>
              <a:t> </a:t>
            </a:r>
            <a:r>
              <a:rPr dirty="0" u="sng" sz="9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r>
              <a:rPr dirty="0" sz="950">
                <a:latin typeface="Times New Roman"/>
                <a:cs typeface="Times New Roman"/>
              </a:rPr>
              <a:t> </a:t>
            </a:r>
            <a:r>
              <a:rPr dirty="0" sz="950">
                <a:latin typeface="SimSun"/>
                <a:cs typeface="SimSun"/>
              </a:rPr>
              <a:t>氏名 </a:t>
            </a:r>
            <a:r>
              <a:rPr dirty="0" u="sng" sz="95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	</a:t>
            </a:r>
            <a:endParaRPr sz="950">
              <a:latin typeface="Times New Roman"/>
              <a:cs typeface="Times New Roman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577087" y="1583909"/>
            <a:ext cx="69723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30" b="1">
                <a:latin typeface="Georgia"/>
                <a:cs typeface="Georgia"/>
              </a:rPr>
              <a:t>[</a:t>
            </a:r>
            <a:r>
              <a:rPr dirty="0" sz="950" spc="-50">
                <a:latin typeface="SimSun"/>
                <a:cs typeface="SimSun"/>
              </a:rPr>
              <a:t>ステップ </a:t>
            </a:r>
            <a:r>
              <a:rPr dirty="0" sz="1000" spc="-25" b="1">
                <a:latin typeface="Georgia"/>
                <a:cs typeface="Georgia"/>
              </a:rPr>
              <a:t>1]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580648" y="1837849"/>
            <a:ext cx="3095625" cy="59436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261620" marR="30480" indent="-224154">
              <a:lnSpc>
                <a:spcPct val="124500"/>
              </a:lnSpc>
              <a:spcBef>
                <a:spcPts val="95"/>
              </a:spcBef>
            </a:pPr>
            <a:r>
              <a:rPr dirty="0" sz="1000">
                <a:latin typeface="cmdunh10"/>
                <a:cs typeface="cmdunh10"/>
              </a:rPr>
              <a:t>(1</a:t>
            </a:r>
            <a:r>
              <a:rPr dirty="0" sz="1000" spc="100">
                <a:latin typeface="cmdunh10"/>
                <a:cs typeface="cmdunh10"/>
              </a:rPr>
              <a:t>) </a:t>
            </a:r>
            <a:r>
              <a:rPr dirty="0" sz="1000" spc="50" b="0" i="1">
                <a:latin typeface="Bookman Old Style"/>
                <a:cs typeface="Bookman Old Style"/>
              </a:rPr>
              <a:t>L</a:t>
            </a:r>
            <a:r>
              <a:rPr dirty="0" sz="1000" spc="50">
                <a:latin typeface="cmdunh10"/>
                <a:cs typeface="cmdunh10"/>
              </a:rPr>
              <a:t>(</a:t>
            </a:r>
            <a:r>
              <a:rPr dirty="0" sz="1000" spc="50" b="0" i="1">
                <a:latin typeface="Bookman Old Style"/>
                <a:cs typeface="Bookman Old Style"/>
              </a:rPr>
              <a:t>s</a:t>
            </a:r>
            <a:r>
              <a:rPr dirty="0" sz="1000" spc="20">
                <a:latin typeface="cmdunh10"/>
                <a:cs typeface="cmdunh10"/>
              </a:rPr>
              <a:t>)= </a:t>
            </a:r>
            <a:r>
              <a:rPr dirty="0" sz="1000" b="0" i="1">
                <a:latin typeface="Bookman Old Style"/>
                <a:cs typeface="Bookman Old Style"/>
              </a:rPr>
              <a:t>P</a:t>
            </a:r>
            <a:r>
              <a:rPr dirty="0" sz="1000" spc="-150" b="0" i="1">
                <a:latin typeface="Bookman Old Style"/>
                <a:cs typeface="Bookman Old Style"/>
              </a:rPr>
              <a:t> </a:t>
            </a:r>
            <a:r>
              <a:rPr dirty="0" sz="1000">
                <a:latin typeface="cmdunh10"/>
                <a:cs typeface="cmdunh10"/>
              </a:rPr>
              <a:t>(</a:t>
            </a:r>
            <a:r>
              <a:rPr dirty="0" sz="1000" b="0" i="1">
                <a:latin typeface="Bookman Old Style"/>
                <a:cs typeface="Bookman Old Style"/>
              </a:rPr>
              <a:t>s</a:t>
            </a:r>
            <a:r>
              <a:rPr dirty="0" sz="1000">
                <a:latin typeface="cmdunh10"/>
                <a:cs typeface="cmdunh10"/>
              </a:rPr>
              <a:t>)</a:t>
            </a:r>
            <a:r>
              <a:rPr dirty="0" sz="1000" b="0" i="1">
                <a:latin typeface="Bookman Old Style"/>
                <a:cs typeface="Bookman Old Style"/>
              </a:rPr>
              <a:t>K</a:t>
            </a:r>
            <a:r>
              <a:rPr dirty="0" baseline="-11904" sz="1050">
                <a:latin typeface="cmbx10"/>
                <a:cs typeface="cmbx10"/>
              </a:rPr>
              <a:t>2</a:t>
            </a:r>
            <a:r>
              <a:rPr dirty="0" sz="1000" spc="-60" b="0" i="1">
                <a:latin typeface="Bookman Old Style"/>
                <a:cs typeface="Bookman Old Style"/>
              </a:rPr>
              <a:t>, </a:t>
            </a:r>
            <a:r>
              <a:rPr dirty="0" sz="1000">
                <a:latin typeface="cmdunh10"/>
                <a:cs typeface="cmdunh10"/>
              </a:rPr>
              <a:t>(</a:t>
            </a:r>
            <a:r>
              <a:rPr dirty="0" sz="1000" b="0" i="1">
                <a:latin typeface="Bookman Old Style"/>
                <a:cs typeface="Bookman Old Style"/>
              </a:rPr>
              <a:t>K</a:t>
            </a:r>
            <a:r>
              <a:rPr dirty="0" baseline="-11904" sz="1050">
                <a:latin typeface="cmbx10"/>
                <a:cs typeface="cmbx10"/>
              </a:rPr>
              <a:t>2</a:t>
            </a:r>
            <a:r>
              <a:rPr dirty="0" baseline="-11904" sz="1050" spc="127">
                <a:latin typeface="cmbx10"/>
                <a:cs typeface="cmbx10"/>
              </a:rPr>
              <a:t> </a:t>
            </a:r>
            <a:r>
              <a:rPr dirty="0" sz="1000" spc="-15">
                <a:latin typeface="cmdunh10"/>
                <a:cs typeface="cmdunh10"/>
              </a:rPr>
              <a:t>= </a:t>
            </a:r>
            <a:r>
              <a:rPr dirty="0" sz="1000" spc="-10">
                <a:latin typeface="cmdunh10"/>
                <a:cs typeface="cmdunh10"/>
              </a:rPr>
              <a:t>1</a:t>
            </a:r>
            <a:r>
              <a:rPr dirty="0" sz="1000" spc="-50">
                <a:latin typeface="cmdunh10"/>
                <a:cs typeface="cmdunh10"/>
              </a:rPr>
              <a:t>) </a:t>
            </a:r>
            <a:r>
              <a:rPr dirty="0" sz="950" spc="-65">
                <a:latin typeface="SimSun"/>
                <a:cs typeface="SimSun"/>
              </a:rPr>
              <a:t>のゲイン交差周波数 </a:t>
            </a:r>
            <a:r>
              <a:rPr dirty="0" sz="1000" spc="-20" b="0" i="1">
                <a:latin typeface="Bookman Old Style"/>
                <a:cs typeface="Bookman Old Style"/>
              </a:rPr>
              <a:t>ω</a:t>
            </a:r>
            <a:r>
              <a:rPr dirty="0" baseline="-11904" sz="1050" spc="-30" b="0" i="1">
                <a:latin typeface="Bookman Old Style"/>
                <a:cs typeface="Bookman Old Style"/>
              </a:rPr>
              <a:t>gc</a:t>
            </a:r>
            <a:r>
              <a:rPr dirty="0" sz="950" spc="-20">
                <a:latin typeface="SimSun"/>
                <a:cs typeface="SimSun"/>
              </a:rPr>
              <a:t>，</a:t>
            </a:r>
            <a:r>
              <a:rPr dirty="0" sz="950" spc="-45">
                <a:latin typeface="SimSun"/>
                <a:cs typeface="SimSun"/>
              </a:rPr>
              <a:t>位相余裕 </a:t>
            </a:r>
            <a:r>
              <a:rPr dirty="0" sz="1000">
                <a:latin typeface="cmdunh10"/>
                <a:cs typeface="cmdunh10"/>
              </a:rPr>
              <a:t>PM</a:t>
            </a:r>
            <a:r>
              <a:rPr dirty="0" sz="1000" spc="-15">
                <a:latin typeface="cmdunh10"/>
                <a:cs typeface="cmdunh10"/>
              </a:rPr>
              <a:t> </a:t>
            </a:r>
            <a:r>
              <a:rPr dirty="0" sz="950" spc="-5">
                <a:latin typeface="SimSun"/>
                <a:cs typeface="SimSun"/>
              </a:rPr>
              <a:t>を求め，位相余裕が性能を満たすよ</a:t>
            </a:r>
            <a:r>
              <a:rPr dirty="0" sz="950" spc="-50">
                <a:latin typeface="SimSun"/>
                <a:cs typeface="SimSun"/>
              </a:rPr>
              <a:t>うな </a:t>
            </a:r>
            <a:r>
              <a:rPr dirty="0" sz="1000" spc="55" b="0" i="1">
                <a:latin typeface="Bookman Old Style"/>
                <a:cs typeface="Bookman Old Style"/>
              </a:rPr>
              <a:t>K</a:t>
            </a:r>
            <a:r>
              <a:rPr dirty="0" baseline="-11904" sz="1050" spc="82">
                <a:latin typeface="cmbx10"/>
                <a:cs typeface="cmbx10"/>
              </a:rPr>
              <a:t>2</a:t>
            </a:r>
            <a:r>
              <a:rPr dirty="0" baseline="-11904" sz="1050" spc="157">
                <a:latin typeface="cmbx10"/>
                <a:cs typeface="cmbx10"/>
              </a:rPr>
              <a:t> </a:t>
            </a:r>
            <a:r>
              <a:rPr dirty="0" sz="950" spc="-10">
                <a:latin typeface="SimSun"/>
                <a:cs typeface="SimSun"/>
              </a:rPr>
              <a:t>を答えよ。</a:t>
            </a:r>
            <a:endParaRPr sz="950">
              <a:latin typeface="SimSun"/>
              <a:cs typeface="SimSun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577087" y="6004134"/>
            <a:ext cx="3003550" cy="600710"/>
          </a:xfrm>
          <a:prstGeom prst="rect">
            <a:avLst/>
          </a:prstGeom>
        </p:spPr>
        <p:txBody>
          <a:bodyPr wrap="square" lIns="0" tIns="55879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439"/>
              </a:spcBef>
            </a:pPr>
            <a:r>
              <a:rPr dirty="0" sz="1000" spc="-130" b="1">
                <a:latin typeface="Georgia"/>
                <a:cs typeface="Georgia"/>
              </a:rPr>
              <a:t>[</a:t>
            </a:r>
            <a:r>
              <a:rPr dirty="0" sz="950" spc="-50">
                <a:latin typeface="SimSun"/>
                <a:cs typeface="SimSun"/>
              </a:rPr>
              <a:t>ステップ </a:t>
            </a:r>
            <a:r>
              <a:rPr dirty="0" sz="1000" spc="-110" b="1">
                <a:latin typeface="Georgia"/>
                <a:cs typeface="Georgia"/>
              </a:rPr>
              <a:t>2][</a:t>
            </a:r>
            <a:r>
              <a:rPr dirty="0" sz="950" spc="-50">
                <a:latin typeface="SimSun"/>
                <a:cs typeface="SimSun"/>
              </a:rPr>
              <a:t>ステップ </a:t>
            </a:r>
            <a:r>
              <a:rPr dirty="0" sz="1000" spc="-25" b="1">
                <a:latin typeface="Georgia"/>
                <a:cs typeface="Georgia"/>
              </a:rPr>
              <a:t>3]</a:t>
            </a:r>
            <a:endParaRPr sz="1000">
              <a:latin typeface="Georgia"/>
              <a:cs typeface="Georgia"/>
            </a:endParaRPr>
          </a:p>
          <a:p>
            <a:pPr marL="12700" marR="5080" indent="144780">
              <a:lnSpc>
                <a:spcPct val="127200"/>
              </a:lnSpc>
              <a:spcBef>
                <a:spcPts val="25"/>
              </a:spcBef>
            </a:pPr>
            <a:r>
              <a:rPr dirty="0" sz="950" spc="-10">
                <a:latin typeface="SimSun"/>
                <a:cs typeface="SimSun"/>
              </a:rPr>
              <a:t>速度偏差定数を求めて，性能を満たすために必要な</a:t>
            </a:r>
            <a:r>
              <a:rPr dirty="0" sz="950">
                <a:latin typeface="SimSun"/>
                <a:cs typeface="SimSun"/>
              </a:rPr>
              <a:t>ゲインを求めて，</a:t>
            </a:r>
            <a:r>
              <a:rPr dirty="0" sz="1000" b="0" i="1">
                <a:latin typeface="Bookman Old Style"/>
                <a:cs typeface="Bookman Old Style"/>
              </a:rPr>
              <a:t>α</a:t>
            </a:r>
            <a:r>
              <a:rPr dirty="0" sz="1000" spc="20" b="0" i="1">
                <a:latin typeface="Bookman Old Style"/>
                <a:cs typeface="Bookman Old Style"/>
              </a:rPr>
              <a:t> </a:t>
            </a:r>
            <a:r>
              <a:rPr dirty="0" sz="950" spc="-10">
                <a:latin typeface="SimSun"/>
                <a:cs typeface="SimSun"/>
              </a:rPr>
              <a:t>を答えよ。</a:t>
            </a:r>
            <a:endParaRPr sz="950">
              <a:latin typeface="SimSun"/>
              <a:cs typeface="SimSun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577087" y="8126442"/>
            <a:ext cx="69723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 spc="-130" b="1">
                <a:latin typeface="Georgia"/>
                <a:cs typeface="Georgia"/>
              </a:rPr>
              <a:t>[</a:t>
            </a:r>
            <a:r>
              <a:rPr dirty="0" sz="950" spc="-50">
                <a:latin typeface="SimSun"/>
                <a:cs typeface="SimSun"/>
              </a:rPr>
              <a:t>ステップ </a:t>
            </a:r>
            <a:r>
              <a:rPr dirty="0" sz="1000" spc="-60" b="1">
                <a:latin typeface="Georgia"/>
                <a:cs typeface="Georgia"/>
              </a:rPr>
              <a:t>4]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696468" y="8316942"/>
            <a:ext cx="290385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dirty="0" sz="950" spc="-25">
                <a:latin typeface="SimSun"/>
                <a:cs typeface="SimSun"/>
              </a:rPr>
              <a:t>折点角周波数 </a:t>
            </a:r>
            <a:r>
              <a:rPr dirty="0" sz="1000" spc="-110" b="0" i="1">
                <a:latin typeface="Bookman Old Style"/>
                <a:cs typeface="Bookman Old Style"/>
              </a:rPr>
              <a:t>ω</a:t>
            </a:r>
            <a:r>
              <a:rPr dirty="0" sz="1000" spc="15" b="0" i="1">
                <a:latin typeface="Bookman Old Style"/>
                <a:cs typeface="Bookman Old Style"/>
              </a:rPr>
              <a:t> </a:t>
            </a:r>
            <a:r>
              <a:rPr dirty="0" sz="1000" spc="30">
                <a:latin typeface="cmdunh10"/>
                <a:cs typeface="cmdunh10"/>
              </a:rPr>
              <a:t>= </a:t>
            </a:r>
            <a:r>
              <a:rPr dirty="0" u="sng" baseline="31746" sz="1050" spc="67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dirty="0" u="sng" baseline="31746" sz="1050">
                <a:uFill>
                  <a:solidFill>
                    <a:srgbClr val="000000"/>
                  </a:solidFill>
                </a:uFill>
                <a:latin typeface="cmbx10"/>
                <a:cs typeface="cmbx10"/>
              </a:rPr>
              <a:t>1</a:t>
            </a:r>
            <a:r>
              <a:rPr dirty="0" u="sng" baseline="31746" sz="1050" spc="-44">
                <a:uFill>
                  <a:solidFill>
                    <a:srgbClr val="000000"/>
                  </a:solidFill>
                </a:uFill>
                <a:latin typeface="cmbx10"/>
                <a:cs typeface="cmbx10"/>
              </a:rPr>
              <a:t> </a:t>
            </a:r>
            <a:r>
              <a:rPr dirty="0" baseline="31746" sz="1050" spc="240">
                <a:latin typeface="cmbx10"/>
                <a:cs typeface="cmbx10"/>
              </a:rPr>
              <a:t> </a:t>
            </a:r>
            <a:r>
              <a:rPr dirty="0" sz="950" spc="-20">
                <a:latin typeface="SimSun"/>
                <a:cs typeface="SimSun"/>
              </a:rPr>
              <a:t>をゲイン交差周波数より </a:t>
            </a:r>
            <a:r>
              <a:rPr dirty="0" sz="1000" spc="-20">
                <a:latin typeface="cmdunh10"/>
                <a:cs typeface="cmdunh10"/>
              </a:rPr>
              <a:t>1dec</a:t>
            </a:r>
            <a:endParaRPr sz="1000">
              <a:latin typeface="cmdunh10"/>
              <a:cs typeface="cmdunh10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551687" y="8411288"/>
            <a:ext cx="2606040" cy="272415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R="53975">
              <a:lnSpc>
                <a:spcPts val="790"/>
              </a:lnSpc>
              <a:spcBef>
                <a:spcPts val="95"/>
              </a:spcBef>
            </a:pPr>
            <a:r>
              <a:rPr dirty="0" baseline="7936" sz="1050" spc="-37" b="0" i="1">
                <a:latin typeface="Bookman Old Style"/>
                <a:cs typeface="Bookman Old Style"/>
              </a:rPr>
              <a:t>T</a:t>
            </a:r>
            <a:r>
              <a:rPr dirty="0" sz="500" spc="-25">
                <a:latin typeface="cmex9"/>
                <a:cs typeface="cmex9"/>
              </a:rPr>
              <a:t>2</a:t>
            </a:r>
            <a:endParaRPr sz="500">
              <a:latin typeface="cmex9"/>
              <a:cs typeface="cmex9"/>
            </a:endParaRPr>
          </a:p>
          <a:p>
            <a:pPr algn="ctr">
              <a:lnSpc>
                <a:spcPts val="1150"/>
              </a:lnSpc>
            </a:pPr>
            <a:r>
              <a:rPr dirty="0" sz="950" spc="-15">
                <a:latin typeface="SimSun"/>
                <a:cs typeface="SimSun"/>
              </a:rPr>
              <a:t>程度下になるようにするための </a:t>
            </a:r>
            <a:r>
              <a:rPr dirty="0" sz="1000" b="0" i="1">
                <a:latin typeface="Bookman Old Style"/>
                <a:cs typeface="Bookman Old Style"/>
              </a:rPr>
              <a:t>T</a:t>
            </a:r>
            <a:r>
              <a:rPr dirty="0" baseline="-11904" sz="1050">
                <a:latin typeface="cmbx10"/>
                <a:cs typeface="cmbx10"/>
              </a:rPr>
              <a:t>2</a:t>
            </a:r>
            <a:r>
              <a:rPr dirty="0" baseline="-11904" sz="1050" spc="127">
                <a:latin typeface="cmbx10"/>
                <a:cs typeface="cmbx10"/>
              </a:rPr>
              <a:t> </a:t>
            </a:r>
            <a:r>
              <a:rPr dirty="0" sz="950" spc="-10">
                <a:latin typeface="SimSun"/>
                <a:cs typeface="SimSun"/>
              </a:rPr>
              <a:t>を答えよ。</a:t>
            </a:r>
            <a:endParaRPr sz="950">
              <a:latin typeface="SimSun"/>
              <a:cs typeface="SimSun"/>
            </a:endParaRPr>
          </a:p>
        </p:txBody>
      </p:sp>
      <p:sp>
        <p:nvSpPr>
          <p:cNvPr id="11" name="object 11" descr=""/>
          <p:cNvSpPr/>
          <p:nvPr/>
        </p:nvSpPr>
        <p:spPr>
          <a:xfrm>
            <a:off x="3741267" y="1624228"/>
            <a:ext cx="0" cy="8551545"/>
          </a:xfrm>
          <a:custGeom>
            <a:avLst/>
            <a:gdLst/>
            <a:ahLst/>
            <a:cxnLst/>
            <a:rect l="l" t="t" r="r" b="b"/>
            <a:pathLst>
              <a:path w="0" h="8551545">
                <a:moveTo>
                  <a:pt x="0" y="8551164"/>
                </a:moveTo>
                <a:lnTo>
                  <a:pt x="0" y="0"/>
                </a:lnTo>
              </a:path>
            </a:pathLst>
          </a:custGeom>
          <a:ln w="6096">
            <a:solidFill>
              <a:srgbClr val="000000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12" name="object 12" descr=""/>
          <p:cNvSpPr txBox="1"/>
          <p:nvPr/>
        </p:nvSpPr>
        <p:spPr>
          <a:xfrm>
            <a:off x="567944" y="3094194"/>
            <a:ext cx="6353175" cy="132969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algn="ctr" marL="967105">
              <a:lnSpc>
                <a:spcPct val="100000"/>
              </a:lnSpc>
              <a:spcBef>
                <a:spcPts val="95"/>
              </a:spcBef>
            </a:pPr>
            <a:r>
              <a:rPr dirty="0" sz="1000" spc="-10" b="1">
                <a:latin typeface="Georgia"/>
                <a:cs typeface="Georgia"/>
              </a:rPr>
              <a:t>[CHECK]</a:t>
            </a:r>
            <a:endParaRPr sz="1000">
              <a:latin typeface="Georgia"/>
              <a:cs typeface="Georgia"/>
            </a:endParaRPr>
          </a:p>
          <a:p>
            <a:pPr algn="just" marL="3602990" marR="17780" indent="-222885">
              <a:lnSpc>
                <a:spcPct val="124500"/>
              </a:lnSpc>
              <a:spcBef>
                <a:spcPts val="800"/>
              </a:spcBef>
              <a:buSzPct val="105263"/>
              <a:buFont typeface="cmdunh10"/>
              <a:buAutoNum type="arabicParenBoth"/>
              <a:tabLst>
                <a:tab pos="3604260" algn="l"/>
              </a:tabLst>
            </a:pPr>
            <a:r>
              <a:rPr dirty="0" sz="950" spc="55">
                <a:latin typeface="SimSun"/>
                <a:cs typeface="SimSun"/>
              </a:rPr>
              <a:t>コントローラがない場合の位置と速度の応答を</a:t>
            </a:r>
            <a:r>
              <a:rPr dirty="0" sz="950" spc="55">
                <a:latin typeface="SimSun"/>
                <a:cs typeface="SimSun"/>
              </a:rPr>
              <a:t>	</a:t>
            </a:r>
            <a:r>
              <a:rPr dirty="0" sz="950">
                <a:latin typeface="SimSun"/>
                <a:cs typeface="SimSun"/>
              </a:rPr>
              <a:t>描け。</a:t>
            </a:r>
            <a:r>
              <a:rPr dirty="0" sz="1000">
                <a:latin typeface="cmdunh10"/>
                <a:cs typeface="cmdunh10"/>
              </a:rPr>
              <a:t>(dataplot.m</a:t>
            </a:r>
            <a:r>
              <a:rPr dirty="0" sz="1000" spc="195">
                <a:latin typeface="cmdunh10"/>
                <a:cs typeface="cmdunh10"/>
              </a:rPr>
              <a:t> </a:t>
            </a:r>
            <a:r>
              <a:rPr dirty="0" sz="950" spc="45">
                <a:latin typeface="SimSun"/>
                <a:cs typeface="SimSun"/>
              </a:rPr>
              <a:t>を実行して，</a:t>
            </a:r>
            <a:r>
              <a:rPr dirty="0" sz="1000" spc="-10">
                <a:latin typeface="cmdunh10"/>
                <a:cs typeface="cmdunh10"/>
              </a:rPr>
              <a:t>NoControlPosi- </a:t>
            </a:r>
            <a:r>
              <a:rPr dirty="0" sz="1000" spc="-10">
                <a:latin typeface="cmdunh10"/>
                <a:cs typeface="cmdunh10"/>
              </a:rPr>
              <a:t>	</a:t>
            </a:r>
            <a:r>
              <a:rPr dirty="0" sz="1000">
                <a:latin typeface="cmdunh10"/>
                <a:cs typeface="cmdunh10"/>
              </a:rPr>
              <a:t>tion.png</a:t>
            </a:r>
            <a:r>
              <a:rPr dirty="0" sz="1000" spc="15">
                <a:latin typeface="cmdunh10"/>
                <a:cs typeface="cmdunh10"/>
              </a:rPr>
              <a:t>, </a:t>
            </a:r>
            <a:r>
              <a:rPr dirty="0" sz="1000" spc="-20">
                <a:latin typeface="cmdunh10"/>
                <a:cs typeface="cmdunh10"/>
              </a:rPr>
              <a:t>NoControlVelocity.png</a:t>
            </a:r>
            <a:r>
              <a:rPr dirty="0" sz="1000" spc="15">
                <a:latin typeface="cmdunh10"/>
                <a:cs typeface="cmdunh10"/>
              </a:rPr>
              <a:t> </a:t>
            </a:r>
            <a:r>
              <a:rPr dirty="0" sz="950" spc="-5">
                <a:latin typeface="SimSun"/>
                <a:cs typeface="SimSun"/>
              </a:rPr>
              <a:t>を貼る。</a:t>
            </a:r>
            <a:r>
              <a:rPr dirty="0" sz="1000" spc="-50">
                <a:latin typeface="cmdunh10"/>
                <a:cs typeface="cmdunh10"/>
              </a:rPr>
              <a:t>)</a:t>
            </a:r>
            <a:endParaRPr sz="1000">
              <a:latin typeface="cmdunh10"/>
              <a:cs typeface="cmdunh10"/>
            </a:endParaRPr>
          </a:p>
          <a:p>
            <a:pPr marL="273050" marR="3351529" indent="-222885">
              <a:lnSpc>
                <a:spcPct val="125000"/>
              </a:lnSpc>
              <a:spcBef>
                <a:spcPts val="790"/>
              </a:spcBef>
              <a:buSzPct val="105263"/>
              <a:buFont typeface="cmdunh10"/>
              <a:buAutoNum type="arabicParenBoth"/>
              <a:tabLst>
                <a:tab pos="274320" algn="l"/>
              </a:tabLst>
            </a:pPr>
            <a:r>
              <a:rPr dirty="0" sz="950" spc="-65">
                <a:latin typeface="SimSun"/>
                <a:cs typeface="SimSun"/>
              </a:rPr>
              <a:t>設計した </a:t>
            </a:r>
            <a:r>
              <a:rPr dirty="0" sz="1000" spc="55" b="0" i="1">
                <a:latin typeface="Bookman Old Style"/>
                <a:cs typeface="Bookman Old Style"/>
              </a:rPr>
              <a:t>K</a:t>
            </a:r>
            <a:r>
              <a:rPr dirty="0" baseline="-11904" sz="1050" spc="82">
                <a:latin typeface="cmbx10"/>
                <a:cs typeface="cmbx10"/>
              </a:rPr>
              <a:t>2</a:t>
            </a:r>
            <a:r>
              <a:rPr dirty="0" baseline="-11904" sz="1050" spc="-7">
                <a:latin typeface="cmbx10"/>
                <a:cs typeface="cmbx10"/>
              </a:rPr>
              <a:t> </a:t>
            </a:r>
            <a:r>
              <a:rPr dirty="0" sz="950" spc="-30">
                <a:latin typeface="SimSun"/>
                <a:cs typeface="SimSun"/>
              </a:rPr>
              <a:t>のときのゲイン交差周波数 </a:t>
            </a:r>
            <a:r>
              <a:rPr dirty="0" sz="1000" spc="-30" b="0" i="1">
                <a:latin typeface="Bookman Old Style"/>
                <a:cs typeface="Bookman Old Style"/>
              </a:rPr>
              <a:t>ω</a:t>
            </a:r>
            <a:r>
              <a:rPr dirty="0" baseline="-11904" sz="1050" spc="-44" b="0" i="1">
                <a:latin typeface="Bookman Old Style"/>
                <a:cs typeface="Bookman Old Style"/>
              </a:rPr>
              <a:t>gc</a:t>
            </a:r>
            <a:r>
              <a:rPr dirty="0" sz="950" spc="-35">
                <a:latin typeface="SimSun"/>
                <a:cs typeface="SimSun"/>
              </a:rPr>
              <a:t>，位相</a:t>
            </a:r>
            <a:r>
              <a:rPr dirty="0" sz="950" spc="-35">
                <a:latin typeface="SimSun"/>
                <a:cs typeface="SimSun"/>
              </a:rPr>
              <a:t>	</a:t>
            </a:r>
            <a:r>
              <a:rPr dirty="0" sz="950" spc="-45">
                <a:latin typeface="SimSun"/>
                <a:cs typeface="SimSun"/>
              </a:rPr>
              <a:t>余裕 </a:t>
            </a:r>
            <a:r>
              <a:rPr dirty="0" sz="1000" spc="-10">
                <a:latin typeface="cmdunh10"/>
                <a:cs typeface="cmdunh10"/>
              </a:rPr>
              <a:t>PM</a:t>
            </a:r>
            <a:r>
              <a:rPr dirty="0" sz="1000" spc="-110">
                <a:latin typeface="cmdunh10"/>
                <a:cs typeface="cmdunh10"/>
              </a:rPr>
              <a:t> </a:t>
            </a:r>
            <a:r>
              <a:rPr dirty="0" sz="950" spc="-10">
                <a:latin typeface="SimSun"/>
                <a:cs typeface="SimSun"/>
              </a:rPr>
              <a:t>を求めよ。</a:t>
            </a:r>
            <a:endParaRPr sz="950">
              <a:latin typeface="SimSun"/>
              <a:cs typeface="SimSun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3881628" y="1546763"/>
            <a:ext cx="3049905" cy="403860"/>
          </a:xfrm>
          <a:prstGeom prst="rect">
            <a:avLst/>
          </a:prstGeom>
        </p:spPr>
        <p:txBody>
          <a:bodyPr wrap="square" lIns="0" tIns="48895" rIns="0" bIns="0" rtlCol="0" vert="horz">
            <a:spAutoFit/>
          </a:bodyPr>
          <a:lstStyle/>
          <a:p>
            <a:pPr marL="38100">
              <a:lnSpc>
                <a:spcPct val="100000"/>
              </a:lnSpc>
              <a:spcBef>
                <a:spcPts val="385"/>
              </a:spcBef>
            </a:pPr>
            <a:r>
              <a:rPr dirty="0" sz="1000" spc="-130" b="1">
                <a:latin typeface="Georgia"/>
                <a:cs typeface="Georgia"/>
              </a:rPr>
              <a:t>[</a:t>
            </a:r>
            <a:r>
              <a:rPr dirty="0" sz="950" spc="-50">
                <a:latin typeface="SimSun"/>
                <a:cs typeface="SimSun"/>
              </a:rPr>
              <a:t>ステップ </a:t>
            </a:r>
            <a:r>
              <a:rPr dirty="0" sz="1000" spc="-25" b="1">
                <a:latin typeface="Georgia"/>
                <a:cs typeface="Georgia"/>
              </a:rPr>
              <a:t>5]</a:t>
            </a:r>
            <a:endParaRPr sz="1000">
              <a:latin typeface="Georgia"/>
              <a:cs typeface="Georgia"/>
            </a:endParaRPr>
          </a:p>
          <a:p>
            <a:pPr marL="182880">
              <a:lnSpc>
                <a:spcPct val="100000"/>
              </a:lnSpc>
              <a:spcBef>
                <a:spcPts val="290"/>
              </a:spcBef>
            </a:pPr>
            <a:r>
              <a:rPr dirty="0" sz="950" spc="-10">
                <a:latin typeface="SimSun"/>
                <a:cs typeface="SimSun"/>
              </a:rPr>
              <a:t>設計パラメータ </a:t>
            </a:r>
            <a:r>
              <a:rPr dirty="0" sz="1000" b="0" i="1">
                <a:latin typeface="Bookman Old Style"/>
                <a:cs typeface="Bookman Old Style"/>
              </a:rPr>
              <a:t>K</a:t>
            </a:r>
            <a:r>
              <a:rPr dirty="0" baseline="-11904" sz="1050">
                <a:latin typeface="cmbx10"/>
                <a:cs typeface="cmbx10"/>
              </a:rPr>
              <a:t>2</a:t>
            </a:r>
            <a:r>
              <a:rPr dirty="0" sz="1000" spc="155" b="0" i="1">
                <a:latin typeface="Bookman Old Style"/>
                <a:cs typeface="Bookman Old Style"/>
              </a:rPr>
              <a:t>, </a:t>
            </a:r>
            <a:r>
              <a:rPr dirty="0" sz="1000" b="0" i="1">
                <a:latin typeface="Bookman Old Style"/>
                <a:cs typeface="Bookman Old Style"/>
              </a:rPr>
              <a:t>α</a:t>
            </a:r>
            <a:r>
              <a:rPr dirty="0" baseline="-11904" sz="1050">
                <a:latin typeface="cmbx10"/>
                <a:cs typeface="cmbx10"/>
              </a:rPr>
              <a:t>2</a:t>
            </a:r>
            <a:r>
              <a:rPr dirty="0" sz="1000" spc="155" b="0" i="1">
                <a:latin typeface="Bookman Old Style"/>
                <a:cs typeface="Bookman Old Style"/>
              </a:rPr>
              <a:t>, </a:t>
            </a:r>
            <a:r>
              <a:rPr dirty="0" sz="1000" b="0" i="1">
                <a:latin typeface="Bookman Old Style"/>
                <a:cs typeface="Bookman Old Style"/>
              </a:rPr>
              <a:t>T</a:t>
            </a:r>
            <a:r>
              <a:rPr dirty="0" baseline="-11904" sz="1050">
                <a:latin typeface="cmbx10"/>
                <a:cs typeface="cmbx10"/>
              </a:rPr>
              <a:t>2</a:t>
            </a:r>
            <a:r>
              <a:rPr dirty="0" baseline="-11904" sz="1050" spc="300">
                <a:latin typeface="cmbx10"/>
                <a:cs typeface="cmbx10"/>
              </a:rPr>
              <a:t> </a:t>
            </a:r>
            <a:r>
              <a:rPr dirty="0" sz="950" spc="-10">
                <a:latin typeface="SimSun"/>
                <a:cs typeface="SimSun"/>
              </a:rPr>
              <a:t>を入れて，ゲイン交差</a:t>
            </a:r>
            <a:endParaRPr sz="950">
              <a:latin typeface="SimSun"/>
              <a:cs typeface="SimSun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4382515" y="2019632"/>
            <a:ext cx="125095" cy="13208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700" spc="-25" b="0" i="1">
                <a:latin typeface="Bookman Old Style"/>
                <a:cs typeface="Bookman Old Style"/>
              </a:rPr>
              <a:t>gc</a:t>
            </a:r>
            <a:endParaRPr sz="700">
              <a:latin typeface="Bookman Old Style"/>
              <a:cs typeface="Bookman Old Style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3907023" y="1963379"/>
            <a:ext cx="2085975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950" spc="-60">
                <a:latin typeface="SimSun"/>
                <a:cs typeface="SimSun"/>
              </a:rPr>
              <a:t>周波数 </a:t>
            </a:r>
            <a:r>
              <a:rPr dirty="0" sz="1000" b="0" i="1">
                <a:latin typeface="Bookman Old Style"/>
                <a:cs typeface="Bookman Old Style"/>
              </a:rPr>
              <a:t>ω</a:t>
            </a:r>
            <a:r>
              <a:rPr dirty="0" sz="1000" spc="420" b="0" i="1">
                <a:latin typeface="Bookman Old Style"/>
                <a:cs typeface="Bookman Old Style"/>
              </a:rPr>
              <a:t> </a:t>
            </a:r>
            <a:r>
              <a:rPr dirty="0" sz="950" spc="45">
                <a:latin typeface="SimSun"/>
                <a:cs typeface="SimSun"/>
              </a:rPr>
              <a:t>，位相余裕</a:t>
            </a:r>
            <a:r>
              <a:rPr dirty="0" sz="1000" spc="-10">
                <a:latin typeface="cmdunh10"/>
                <a:cs typeface="cmdunh10"/>
              </a:rPr>
              <a:t>PM</a:t>
            </a:r>
            <a:r>
              <a:rPr dirty="0" sz="1000" spc="-95">
                <a:latin typeface="cmdunh10"/>
                <a:cs typeface="cmdunh10"/>
              </a:rPr>
              <a:t> </a:t>
            </a:r>
            <a:r>
              <a:rPr dirty="0" sz="950" spc="-10">
                <a:latin typeface="SimSun"/>
                <a:cs typeface="SimSun"/>
              </a:rPr>
              <a:t>を求めよ。</a:t>
            </a:r>
            <a:endParaRPr sz="950">
              <a:latin typeface="SimSun"/>
              <a:cs typeface="SimSun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3935990" y="4997665"/>
            <a:ext cx="3018790" cy="17780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1000">
                <a:latin typeface="cmdunh10"/>
                <a:cs typeface="cmdunh10"/>
              </a:rPr>
              <a:t>(2</a:t>
            </a:r>
            <a:r>
              <a:rPr dirty="0" sz="1000" spc="70">
                <a:latin typeface="cmdunh10"/>
                <a:cs typeface="cmdunh10"/>
              </a:rPr>
              <a:t>) </a:t>
            </a:r>
            <a:r>
              <a:rPr dirty="0" sz="950" spc="-20">
                <a:latin typeface="SimSun"/>
                <a:cs typeface="SimSun"/>
              </a:rPr>
              <a:t>コントローラがない場合の定常速度偏差を答えよ。</a:t>
            </a:r>
            <a:endParaRPr sz="950">
              <a:latin typeface="SimSun"/>
              <a:cs typeface="SimSun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3935984" y="6191922"/>
            <a:ext cx="2971165" cy="596900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algn="just" marL="236220" marR="5080" indent="-224154">
              <a:lnSpc>
                <a:spcPct val="125000"/>
              </a:lnSpc>
              <a:spcBef>
                <a:spcPts val="100"/>
              </a:spcBef>
            </a:pPr>
            <a:r>
              <a:rPr dirty="0" sz="1000">
                <a:latin typeface="cmdunh10"/>
                <a:cs typeface="cmdunh10"/>
              </a:rPr>
              <a:t>(3) </a:t>
            </a:r>
            <a:r>
              <a:rPr dirty="0" sz="950" spc="55">
                <a:latin typeface="SimSun"/>
                <a:cs typeface="SimSun"/>
              </a:rPr>
              <a:t>位相遅れ補償を使用したときの位置と速度の応</a:t>
            </a:r>
            <a:r>
              <a:rPr dirty="0" sz="950" spc="-15">
                <a:latin typeface="SimSun"/>
                <a:cs typeface="SimSun"/>
              </a:rPr>
              <a:t>答を描け。</a:t>
            </a:r>
            <a:r>
              <a:rPr dirty="0" sz="1000">
                <a:latin typeface="cmdunh10"/>
                <a:cs typeface="cmdunh10"/>
              </a:rPr>
              <a:t>(dataplot.m</a:t>
            </a:r>
            <a:r>
              <a:rPr dirty="0" sz="1000" spc="-80">
                <a:latin typeface="cmdunh10"/>
                <a:cs typeface="cmdunh10"/>
              </a:rPr>
              <a:t> </a:t>
            </a:r>
            <a:r>
              <a:rPr dirty="0" sz="950" spc="-5">
                <a:latin typeface="SimSun"/>
                <a:cs typeface="SimSun"/>
              </a:rPr>
              <a:t>を実行して，</a:t>
            </a:r>
            <a:r>
              <a:rPr dirty="0" sz="1000" spc="-10">
                <a:latin typeface="cmdunh10"/>
                <a:cs typeface="cmdunh10"/>
              </a:rPr>
              <a:t>ControlPosi- </a:t>
            </a:r>
            <a:r>
              <a:rPr dirty="0" sz="1000">
                <a:latin typeface="cmdunh10"/>
                <a:cs typeface="cmdunh10"/>
              </a:rPr>
              <a:t>tion.png</a:t>
            </a:r>
            <a:r>
              <a:rPr dirty="0" sz="1000" spc="5">
                <a:latin typeface="cmdunh10"/>
                <a:cs typeface="cmdunh10"/>
              </a:rPr>
              <a:t>, </a:t>
            </a:r>
            <a:r>
              <a:rPr dirty="0" sz="1000" spc="-20">
                <a:latin typeface="cmdunh10"/>
                <a:cs typeface="cmdunh10"/>
              </a:rPr>
              <a:t>ControlVelocity.png</a:t>
            </a:r>
            <a:r>
              <a:rPr dirty="0" sz="1000" spc="-10">
                <a:latin typeface="cmdunh10"/>
                <a:cs typeface="cmdunh10"/>
              </a:rPr>
              <a:t> </a:t>
            </a:r>
            <a:r>
              <a:rPr dirty="0" sz="950">
                <a:latin typeface="SimSun"/>
                <a:cs typeface="SimSun"/>
              </a:rPr>
              <a:t>を貼る。</a:t>
            </a:r>
            <a:r>
              <a:rPr dirty="0" sz="1000" spc="-50">
                <a:latin typeface="cmdunh10"/>
                <a:cs typeface="cmdunh10"/>
              </a:rPr>
              <a:t>)</a:t>
            </a:r>
            <a:endParaRPr sz="1000">
              <a:latin typeface="cmdunh10"/>
              <a:cs typeface="cmdunh10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3935998" y="7797828"/>
            <a:ext cx="2965450" cy="41211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236220" marR="5080" indent="-224154">
              <a:lnSpc>
                <a:spcPct val="129200"/>
              </a:lnSpc>
              <a:spcBef>
                <a:spcPts val="100"/>
              </a:spcBef>
            </a:pPr>
            <a:r>
              <a:rPr dirty="0" sz="1000">
                <a:latin typeface="cmdunh10"/>
                <a:cs typeface="cmdunh10"/>
              </a:rPr>
              <a:t>(4) </a:t>
            </a:r>
            <a:r>
              <a:rPr dirty="0" sz="950" spc="-5">
                <a:latin typeface="SimSun"/>
                <a:cs typeface="SimSun"/>
              </a:rPr>
              <a:t>位相遅れ補償を使用したときの定常速度偏差を答</a:t>
            </a:r>
            <a:r>
              <a:rPr dirty="0" sz="950" spc="-20">
                <a:latin typeface="SimSun"/>
                <a:cs typeface="SimSun"/>
              </a:rPr>
              <a:t>えよ。</a:t>
            </a:r>
            <a:endParaRPr sz="950">
              <a:latin typeface="SimSun"/>
              <a:cs typeface="SimSu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23CE2_f_hw09_prob.dvi</dc:title>
  <dcterms:created xsi:type="dcterms:W3CDTF">2023-12-11T23:19:15Z</dcterms:created>
  <dcterms:modified xsi:type="dcterms:W3CDTF">2023-12-11T23:19:15Z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2023-12-12T00:00:00Z</vt:filetime>
  </property>
  <property fmtid="{D5CDD505-2E9C-101B-9397-08002B2CF9AE}" pid="3" name="Creator">
    <vt:lpwstr>dvips(k) 5.994 Copyright 2014 Radical Eye Software</vt:lpwstr>
  </property>
  <property fmtid="{D5CDD505-2E9C-101B-9397-08002B2CF9AE}" pid="4" name="LastSaved">
    <vt:filetime>2023-12-11T00:00:00Z</vt:filetime>
  </property>
  <property fmtid="{D5CDD505-2E9C-101B-9397-08002B2CF9AE}" pid="5" name="Producer">
    <vt:lpwstr>Acrobat Distiller 23.0 (Windows)</vt:lpwstr>
  </property>
</Properties>
</file>