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 spc="-10">
                <a:latin typeface="Baskerville Old Face"/>
                <a:cs typeface="Baskerville Old Face"/>
              </a:rPr>
              <a:t>12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7087" y="853107"/>
            <a:ext cx="6327140" cy="12871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50" b="1">
                <a:latin typeface="CenturyOldst"/>
                <a:cs typeface="CenturyOldst"/>
              </a:rPr>
              <a:t>2023</a:t>
            </a:r>
            <a:r>
              <a:rPr dirty="0" sz="1400" spc="-70" b="1">
                <a:latin typeface="CenturyOldst"/>
                <a:cs typeface="CenturyOldst"/>
              </a:rPr>
              <a:t> </a:t>
            </a:r>
            <a:r>
              <a:rPr dirty="0" sz="1350" spc="-80">
                <a:latin typeface="SimSun"/>
                <a:cs typeface="SimSun"/>
              </a:rPr>
              <a:t>年度 制御工学 </a:t>
            </a:r>
            <a:r>
              <a:rPr dirty="0" sz="1400" spc="75" b="1">
                <a:latin typeface="CenturyOldst"/>
                <a:cs typeface="CenturyOldst"/>
              </a:rPr>
              <a:t>II</a:t>
            </a:r>
            <a:r>
              <a:rPr dirty="0" sz="1400" spc="245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spc="50" b="1">
                <a:latin typeface="CenturyOldst"/>
                <a:cs typeface="CenturyOldst"/>
              </a:rPr>
              <a:t>12</a:t>
            </a:r>
            <a:r>
              <a:rPr dirty="0" sz="1400" spc="-8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3005455">
              <a:lnSpc>
                <a:spcPct val="100000"/>
              </a:lnSpc>
              <a:spcBef>
                <a:spcPts val="1200"/>
              </a:spcBef>
              <a:tabLst>
                <a:tab pos="4363085" algn="l"/>
                <a:tab pos="6313805" algn="l"/>
              </a:tabLst>
            </a:pPr>
            <a:r>
              <a:rPr dirty="0" sz="1000" spc="-10">
                <a:latin typeface="cmb10"/>
                <a:cs typeface="cmb10"/>
              </a:rPr>
              <a:t>5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1000">
                <a:latin typeface="cmb10"/>
                <a:cs typeface="cmb10"/>
              </a:rPr>
              <a:t>E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10" b="1">
                <a:latin typeface="Calibri"/>
                <a:cs typeface="Calibri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1000" spc="-50" b="1"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12700" marR="3336290" indent="144780">
              <a:lnSpc>
                <a:spcPts val="1500"/>
              </a:lnSpc>
              <a:spcBef>
                <a:spcPts val="80"/>
              </a:spcBef>
            </a:pPr>
            <a:r>
              <a:rPr dirty="0" sz="950" spc="-25">
                <a:latin typeface="SimSun"/>
                <a:cs typeface="SimSun"/>
              </a:rPr>
              <a:t>次の仕様を満たす </a:t>
            </a:r>
            <a:r>
              <a:rPr dirty="0" sz="1000" spc="-10">
                <a:latin typeface="cmb10"/>
                <a:cs typeface="cmb10"/>
              </a:rPr>
              <a:t>2</a:t>
            </a:r>
            <a:r>
              <a:rPr dirty="0" sz="1000" spc="-90">
                <a:latin typeface="cmb10"/>
                <a:cs typeface="cmb10"/>
              </a:rPr>
              <a:t> </a:t>
            </a:r>
            <a:r>
              <a:rPr dirty="0" sz="950" spc="-15">
                <a:latin typeface="SimSun"/>
                <a:cs typeface="SimSun"/>
              </a:rPr>
              <a:t>自由度制御系の </a:t>
            </a:r>
            <a:r>
              <a:rPr dirty="0" sz="1000" b="0" i="1">
                <a:latin typeface="Bookman Old Style"/>
                <a:cs typeface="Bookman Old Style"/>
              </a:rPr>
              <a:t>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</a:t>
            </a:r>
            <a:r>
              <a:rPr dirty="0" sz="950">
                <a:latin typeface="SimSun"/>
                <a:cs typeface="SimSun"/>
              </a:rPr>
              <a:t>，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 </a:t>
            </a:r>
            <a:r>
              <a:rPr dirty="0" sz="950" spc="-50">
                <a:latin typeface="SimSun"/>
                <a:cs typeface="SimSun"/>
              </a:rPr>
              <a:t>を</a:t>
            </a:r>
            <a:r>
              <a:rPr dirty="0" sz="950" spc="-5">
                <a:latin typeface="SimSun"/>
                <a:cs typeface="SimSun"/>
              </a:rPr>
              <a:t>設計して，下記に答えよ。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30072" y="22544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b10"/>
                <a:cs typeface="cmb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b10"/>
                <a:cs typeface="cmb10"/>
              </a:rPr>
              <a:t>)= </a:t>
            </a:r>
            <a:endParaRPr sz="1000">
              <a:latin typeface="cmb10"/>
              <a:cs typeface="cmb10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521961" y="2169130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10</a:t>
            </a:r>
            <a:endParaRPr sz="1000">
              <a:latin typeface="cmb10"/>
              <a:cs typeface="cmb10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283055" y="2361844"/>
            <a:ext cx="629920" cy="0"/>
          </a:xfrm>
          <a:custGeom>
            <a:avLst/>
            <a:gdLst/>
            <a:ahLst/>
            <a:cxnLst/>
            <a:rect l="l" t="t" r="r" b="b"/>
            <a:pathLst>
              <a:path w="629919" h="0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70508" y="2341337"/>
            <a:ext cx="6826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cmb10"/>
                <a:cs typeface="cmb10"/>
              </a:rPr>
              <a:t>0</a:t>
            </a:r>
            <a:r>
              <a:rPr dirty="0" sz="1000" spc="-20" b="0" i="1">
                <a:latin typeface="Bookman Old Style"/>
                <a:cs typeface="Bookman Old Style"/>
              </a:rPr>
              <a:t>.</a:t>
            </a:r>
            <a:r>
              <a:rPr dirty="0" sz="1000" spc="-20">
                <a:latin typeface="cmb10"/>
                <a:cs typeface="cmb10"/>
              </a:rPr>
              <a:t>0933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b10"/>
                <a:cs typeface="cmb10"/>
              </a:rPr>
              <a:t>+1 </a:t>
            </a:r>
            <a:endParaRPr sz="1000">
              <a:latin typeface="cmb10"/>
              <a:cs typeface="cmb10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385816" y="225446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(1)</a:t>
            </a:r>
            <a:endParaRPr sz="1000">
              <a:latin typeface="cmb10"/>
              <a:cs typeface="cmb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6044" y="2594524"/>
            <a:ext cx="2809875" cy="13614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34950" indent="-125095">
              <a:lnSpc>
                <a:spcPct val="100000"/>
              </a:lnSpc>
              <a:spcBef>
                <a:spcPts val="105"/>
              </a:spcBef>
              <a:buSzPct val="105263"/>
              <a:buFont typeface="Arial"/>
              <a:buChar char="•"/>
              <a:tabLst>
                <a:tab pos="234950" algn="l"/>
              </a:tabLst>
            </a:pPr>
            <a:r>
              <a:rPr dirty="0" sz="950" spc="-5">
                <a:latin typeface="SimSun"/>
                <a:cs typeface="SimSun"/>
              </a:rPr>
              <a:t>立ち上がり：フィードバック制御と同じくらい</a:t>
            </a:r>
            <a:endParaRPr sz="950">
              <a:latin typeface="SimSun"/>
              <a:cs typeface="SimSun"/>
            </a:endParaRPr>
          </a:p>
          <a:p>
            <a:pPr marL="234950" indent="-125095">
              <a:lnSpc>
                <a:spcPct val="100000"/>
              </a:lnSpc>
              <a:spcBef>
                <a:spcPts val="1155"/>
              </a:spcBef>
              <a:buSzPct val="105263"/>
              <a:buFont typeface="Arial"/>
              <a:buChar char="•"/>
              <a:tabLst>
                <a:tab pos="234950" algn="l"/>
              </a:tabLst>
            </a:pPr>
            <a:r>
              <a:rPr dirty="0" sz="950" spc="-5">
                <a:latin typeface="SimSun"/>
                <a:cs typeface="SimSun"/>
              </a:rPr>
              <a:t>制御入力：フィードバック制御よりも小さく</a:t>
            </a:r>
            <a:endParaRPr sz="950">
              <a:latin typeface="SimSun"/>
              <a:cs typeface="SimSun"/>
            </a:endParaRPr>
          </a:p>
          <a:p>
            <a:pPr marL="234950" indent="-125095">
              <a:lnSpc>
                <a:spcPct val="100000"/>
              </a:lnSpc>
              <a:spcBef>
                <a:spcPts val="1150"/>
              </a:spcBef>
              <a:buSzPct val="105263"/>
              <a:buFont typeface="Arial"/>
              <a:buChar char="•"/>
              <a:tabLst>
                <a:tab pos="234950" algn="l"/>
              </a:tabLst>
            </a:pPr>
            <a:r>
              <a:rPr dirty="0" sz="950" spc="-5">
                <a:latin typeface="SimSun"/>
                <a:cs typeface="SimSun"/>
              </a:rPr>
              <a:t>定常偏差：フィードバック制御よりも小さく</a:t>
            </a:r>
            <a:endParaRPr sz="95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SimSun"/>
              <a:cs typeface="SimSun"/>
            </a:endParaRPr>
          </a:p>
          <a:p>
            <a:pPr marL="236220" indent="-223520">
              <a:lnSpc>
                <a:spcPct val="100000"/>
              </a:lnSpc>
              <a:buFont typeface="cmb10"/>
              <a:buAutoNum type="arabicParenBoth"/>
              <a:tabLst>
                <a:tab pos="236220" algn="l"/>
              </a:tabLst>
            </a:pPr>
            <a:r>
              <a:rPr dirty="0" sz="1000" b="0" i="1">
                <a:latin typeface="Bookman Old Style"/>
                <a:cs typeface="Bookman Old Style"/>
              </a:rPr>
              <a:t>F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</a:t>
            </a:r>
            <a:r>
              <a:rPr dirty="0" sz="950">
                <a:latin typeface="SimSun"/>
                <a:cs typeface="SimSun"/>
              </a:rPr>
              <a:t>，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-40">
                <a:latin typeface="cmb10"/>
                <a:cs typeface="cmb10"/>
              </a:rPr>
              <a:t>) </a:t>
            </a:r>
            <a:r>
              <a:rPr dirty="0" sz="950" spc="-15">
                <a:latin typeface="SimSun"/>
                <a:cs typeface="SimSun"/>
              </a:rPr>
              <a:t>を示せ。</a:t>
            </a:r>
            <a:endParaRPr sz="950">
              <a:latin typeface="SimSun"/>
              <a:cs typeface="SimSun"/>
            </a:endParaRPr>
          </a:p>
          <a:p>
            <a:pPr marL="236220" indent="-223520">
              <a:lnSpc>
                <a:spcPct val="100000"/>
              </a:lnSpc>
              <a:spcBef>
                <a:spcPts val="1090"/>
              </a:spcBef>
              <a:buSzPct val="105263"/>
              <a:buFont typeface="cmb10"/>
              <a:buAutoNum type="arabicParenBoth"/>
              <a:tabLst>
                <a:tab pos="236220" algn="l"/>
              </a:tabLst>
            </a:pPr>
            <a:r>
              <a:rPr dirty="0" sz="950" spc="-5">
                <a:latin typeface="SimSun"/>
                <a:cs typeface="SimSun"/>
              </a:rPr>
              <a:t>出力応答と制御入力の波形を示せ。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23CE2_f_hw12_prob.dvi</dc:title>
  <dcterms:created xsi:type="dcterms:W3CDTF">2024-01-22T23:42:18Z</dcterms:created>
  <dcterms:modified xsi:type="dcterms:W3CDTF">2024-01-22T23:42:18Z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2024-01-23T00:00:00Z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2024-01-22T00:00:00Z</vt:filetime>
  </property>
  <property fmtid="{D5CDD505-2E9C-101B-9397-08002B2CF9AE}" pid="5" name="Producer">
    <vt:lpwstr>Acrobat Distiller 23.0 (Windows)</vt:lpwstr>
  </property>
</Properties>
</file>