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087" y="362264"/>
            <a:ext cx="290004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latin typeface="Baskerville Old Face"/>
                <a:cs typeface="Baskerville Old Face"/>
              </a:rPr>
              <a:t>2023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>
                <a:latin typeface="SimSun"/>
                <a:cs typeface="SimSun"/>
              </a:rPr>
              <a:t>年度 制御工学</a:t>
            </a:r>
            <a:r>
              <a:rPr dirty="0" sz="1200">
                <a:latin typeface="Baskerville Old Face"/>
                <a:cs typeface="Baskerville Old Face"/>
              </a:rPr>
              <a:t>II</a:t>
            </a:r>
            <a:r>
              <a:rPr dirty="0" sz="1200" spc="100">
                <a:latin typeface="Baskerville Old Face"/>
                <a:cs typeface="Baskerville Old Face"/>
              </a:rPr>
              <a:t> </a:t>
            </a:r>
            <a:r>
              <a:rPr dirty="0" sz="1150" spc="-110">
                <a:latin typeface="SimSun"/>
                <a:cs typeface="SimSun"/>
              </a:rPr>
              <a:t>前期 第 </a:t>
            </a:r>
            <a:r>
              <a:rPr dirty="0" sz="1200" spc="-10">
                <a:latin typeface="Baskerville Old Face"/>
                <a:cs typeface="Baskerville Old Face"/>
              </a:rPr>
              <a:t>12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 spc="-1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dunh10"/>
                <a:cs typeface="cmdunh10"/>
              </a:rPr>
              <a:t>1</a:t>
            </a:r>
            <a:endParaRPr sz="1000">
              <a:latin typeface="cmdunh10"/>
              <a:cs typeface="cmdunh10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950211" y="853107"/>
            <a:ext cx="4954270" cy="5486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b="1">
                <a:latin typeface="CenturyOldst"/>
                <a:cs typeface="CenturyOldst"/>
              </a:rPr>
              <a:t>2023</a:t>
            </a:r>
            <a:r>
              <a:rPr dirty="0" sz="1400" spc="-20" b="1">
                <a:latin typeface="CenturyOldst"/>
                <a:cs typeface="CenturyOldst"/>
              </a:rPr>
              <a:t> </a:t>
            </a:r>
            <a:r>
              <a:rPr dirty="0" sz="1350" spc="-75">
                <a:latin typeface="SimSun"/>
                <a:cs typeface="SimSun"/>
              </a:rPr>
              <a:t>年度 制御工学 </a:t>
            </a:r>
            <a:r>
              <a:rPr dirty="0" sz="1400" spc="90" b="1">
                <a:latin typeface="CenturyOldst"/>
                <a:cs typeface="CenturyOldst"/>
              </a:rPr>
              <a:t>II</a:t>
            </a:r>
            <a:r>
              <a:rPr dirty="0" sz="1400" spc="300" b="1">
                <a:latin typeface="CenturyOldst"/>
                <a:cs typeface="CenturyOldst"/>
              </a:rPr>
              <a:t> </a:t>
            </a:r>
            <a:r>
              <a:rPr dirty="0" sz="1350" spc="-105">
                <a:latin typeface="SimSun"/>
                <a:cs typeface="SimSun"/>
              </a:rPr>
              <a:t>前期 第 </a:t>
            </a:r>
            <a:r>
              <a:rPr dirty="0" sz="1400" b="1">
                <a:latin typeface="CenturyOldst"/>
                <a:cs typeface="CenturyOldst"/>
              </a:rPr>
              <a:t>12</a:t>
            </a:r>
            <a:r>
              <a:rPr dirty="0" sz="1400" spc="-35" b="1">
                <a:latin typeface="CenturyOldst"/>
                <a:cs typeface="CenturyOldst"/>
              </a:rPr>
              <a:t> </a:t>
            </a:r>
            <a:r>
              <a:rPr dirty="0" sz="1350" spc="-10">
                <a:latin typeface="SimSun"/>
                <a:cs typeface="SimSun"/>
              </a:rPr>
              <a:t>回レポート</a:t>
            </a:r>
            <a:endParaRPr sz="1350">
              <a:latin typeface="SimSun"/>
              <a:cs typeface="SimSun"/>
            </a:endParaRPr>
          </a:p>
          <a:p>
            <a:pPr marL="1632585">
              <a:lnSpc>
                <a:spcPct val="100000"/>
              </a:lnSpc>
              <a:spcBef>
                <a:spcPts val="1200"/>
              </a:spcBef>
              <a:tabLst>
                <a:tab pos="2990215" algn="l"/>
                <a:tab pos="4940935" algn="l"/>
              </a:tabLst>
            </a:pPr>
            <a:r>
              <a:rPr dirty="0" sz="1000" spc="-10">
                <a:latin typeface="cmdunh10"/>
                <a:cs typeface="cmdunh10"/>
              </a:rPr>
              <a:t>5</a:t>
            </a:r>
            <a:r>
              <a:rPr dirty="0" sz="1000" spc="-85">
                <a:latin typeface="cmdunh10"/>
                <a:cs typeface="cmdunh10"/>
              </a:rPr>
              <a:t> </a:t>
            </a:r>
            <a:r>
              <a:rPr dirty="0" sz="950">
                <a:latin typeface="SimSun"/>
                <a:cs typeface="SimSun"/>
              </a:rPr>
              <a:t>年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1000" spc="-10">
                <a:latin typeface="cmdunh10"/>
                <a:cs typeface="cmdunh10"/>
              </a:rPr>
              <a:t>E</a:t>
            </a:r>
            <a:r>
              <a:rPr dirty="0" sz="1000" spc="-85">
                <a:latin typeface="cmdunh10"/>
                <a:cs typeface="cmdunh10"/>
              </a:rPr>
              <a:t> </a:t>
            </a:r>
            <a:r>
              <a:rPr dirty="0" sz="950">
                <a:latin typeface="SimSun"/>
                <a:cs typeface="SimSun"/>
              </a:rPr>
              <a:t>科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950">
                <a:latin typeface="SimSun"/>
                <a:cs typeface="SimSun"/>
              </a:rPr>
              <a:t>番号</a:t>
            </a:r>
            <a:r>
              <a:rPr dirty="0" sz="950" spc="-229">
                <a:latin typeface="SimSun"/>
                <a:cs typeface="SimSu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>
                <a:latin typeface="Times New Roman"/>
                <a:cs typeface="Times New Roman"/>
              </a:rPr>
              <a:t> </a:t>
            </a:r>
            <a:r>
              <a:rPr dirty="0" sz="950">
                <a:latin typeface="SimSun"/>
                <a:cs typeface="SimSun"/>
              </a:rPr>
              <a:t>氏名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63368" y="1429026"/>
            <a:ext cx="3009900" cy="791845"/>
          </a:xfrm>
          <a:prstGeom prst="rect">
            <a:avLst/>
          </a:prstGeom>
        </p:spPr>
        <p:txBody>
          <a:bodyPr wrap="square" lIns="0" tIns="57150" rIns="0" bIns="0" rtlCol="0" vert="horz">
            <a:spAutoFit/>
          </a:bodyPr>
          <a:lstStyle/>
          <a:p>
            <a:pPr marL="26034">
              <a:lnSpc>
                <a:spcPct val="100000"/>
              </a:lnSpc>
              <a:spcBef>
                <a:spcPts val="450"/>
              </a:spcBef>
            </a:pPr>
            <a:r>
              <a:rPr dirty="0" sz="1000" spc="-55" b="1">
                <a:latin typeface="Cambria"/>
                <a:cs typeface="Cambria"/>
              </a:rPr>
              <a:t>[</a:t>
            </a:r>
            <a:r>
              <a:rPr dirty="0" sz="950" spc="-30">
                <a:latin typeface="SimSun"/>
                <a:cs typeface="SimSun"/>
              </a:rPr>
              <a:t>問題 </a:t>
            </a:r>
            <a:r>
              <a:rPr dirty="0" sz="1000" spc="-25" b="1">
                <a:latin typeface="Cambria"/>
                <a:cs typeface="Cambria"/>
              </a:rPr>
              <a:t>1]</a:t>
            </a:r>
            <a:endParaRPr sz="1000">
              <a:latin typeface="Cambria"/>
              <a:cs typeface="Cambria"/>
            </a:endParaRPr>
          </a:p>
          <a:p>
            <a:pPr algn="just" marL="12700" marR="5080" indent="158115">
              <a:lnSpc>
                <a:spcPct val="127699"/>
              </a:lnSpc>
              <a:spcBef>
                <a:spcPts val="35"/>
              </a:spcBef>
            </a:pPr>
            <a:r>
              <a:rPr dirty="0" sz="950">
                <a:latin typeface="SimSun"/>
                <a:cs typeface="SimSun"/>
              </a:rPr>
              <a:t>次の開ループ伝達関数のナイキスト軌跡を描き，フ</a:t>
            </a:r>
            <a:r>
              <a:rPr dirty="0" sz="950" spc="-15">
                <a:latin typeface="SimSun"/>
                <a:cs typeface="SimSun"/>
              </a:rPr>
              <a:t>ィードバック制御系が安定となるゲイン </a:t>
            </a:r>
            <a:r>
              <a:rPr dirty="0" sz="1000" spc="120" b="0" i="1">
                <a:latin typeface="Bookman Old Style"/>
                <a:cs typeface="Bookman Old Style"/>
              </a:rPr>
              <a:t>K</a:t>
            </a:r>
            <a:r>
              <a:rPr dirty="0" sz="1000" spc="15" b="0" i="1">
                <a:latin typeface="Bookman Old Style"/>
                <a:cs typeface="Bookman Old Style"/>
              </a:rPr>
              <a:t> </a:t>
            </a:r>
            <a:r>
              <a:rPr dirty="0" sz="950">
                <a:latin typeface="SimSun"/>
                <a:cs typeface="SimSun"/>
              </a:rPr>
              <a:t>の範囲を求めよ。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06044" y="2361151"/>
            <a:ext cx="1873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cmdunh10"/>
                <a:cs typeface="cmdunh10"/>
              </a:rPr>
              <a:t>(1)</a:t>
            </a:r>
            <a:endParaRPr sz="1000">
              <a:latin typeface="cmdunh10"/>
              <a:cs typeface="cmdunh10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083055" y="2754340"/>
            <a:ext cx="4406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5" b="0" i="1">
                <a:latin typeface="Bookman Old Style"/>
                <a:cs typeface="Bookman Old Style"/>
              </a:rPr>
              <a:t>L</a:t>
            </a:r>
            <a:r>
              <a:rPr dirty="0" sz="1000" spc="45">
                <a:latin typeface="cmdunh10"/>
                <a:cs typeface="cmdunh10"/>
              </a:rPr>
              <a:t>(</a:t>
            </a:r>
            <a:r>
              <a:rPr dirty="0" sz="1000" spc="45" b="0" i="1">
                <a:latin typeface="Bookman Old Style"/>
                <a:cs typeface="Bookman Old Style"/>
              </a:rPr>
              <a:t>s</a:t>
            </a:r>
            <a:r>
              <a:rPr dirty="0" sz="1000" spc="45">
                <a:latin typeface="cmdunh10"/>
                <a:cs typeface="cmdunh10"/>
              </a:rPr>
              <a:t>)= </a:t>
            </a:r>
            <a:endParaRPr sz="1000">
              <a:latin typeface="cmdunh10"/>
              <a:cs typeface="cmdunh10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953257" y="2668998"/>
            <a:ext cx="1333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25" b="0" i="1">
                <a:latin typeface="Bookman Old Style"/>
                <a:cs typeface="Bookman Old Style"/>
              </a:rPr>
              <a:t>K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1523847" y="2861716"/>
            <a:ext cx="1001394" cy="0"/>
          </a:xfrm>
          <a:custGeom>
            <a:avLst/>
            <a:gdLst/>
            <a:ahLst/>
            <a:cxnLst/>
            <a:rect l="l" t="t" r="r" b="b"/>
            <a:pathLst>
              <a:path w="1001394" h="0">
                <a:moveTo>
                  <a:pt x="0" y="0"/>
                </a:moveTo>
                <a:lnTo>
                  <a:pt x="10012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1511300" y="2841210"/>
            <a:ext cx="10274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dunh10"/>
                <a:cs typeface="cmdunh10"/>
              </a:rPr>
              <a:t>(1+ 5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dunh10"/>
                <a:cs typeface="cmdunh10"/>
              </a:rPr>
              <a:t>)(1+</a:t>
            </a:r>
            <a:r>
              <a:rPr dirty="0" sz="1000" spc="5">
                <a:latin typeface="cmdunh10"/>
                <a:cs typeface="cmdunh10"/>
              </a:rPr>
              <a:t> </a:t>
            </a:r>
            <a:r>
              <a:rPr dirty="0" sz="1000" spc="-20">
                <a:latin typeface="cmdunh10"/>
                <a:cs typeface="cmdunh10"/>
              </a:rPr>
              <a:t>20</a:t>
            </a:r>
            <a:r>
              <a:rPr dirty="0" sz="1000" spc="-20" b="0" i="1">
                <a:latin typeface="Bookman Old Style"/>
                <a:cs typeface="Bookman Old Style"/>
              </a:rPr>
              <a:t>s</a:t>
            </a:r>
            <a:r>
              <a:rPr dirty="0" sz="1000" spc="-20">
                <a:latin typeface="cmdunh10"/>
                <a:cs typeface="cmdunh10"/>
              </a:rPr>
              <a:t>)</a:t>
            </a:r>
            <a:endParaRPr sz="1000">
              <a:latin typeface="cmdunh10"/>
              <a:cs typeface="cmdunh10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06064" y="3206969"/>
            <a:ext cx="1873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cmdunh10"/>
                <a:cs typeface="cmdunh10"/>
              </a:rPr>
              <a:t>(2)</a:t>
            </a:r>
            <a:endParaRPr sz="1000">
              <a:latin typeface="cmdunh10"/>
              <a:cs typeface="cmdunh10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083076" y="3601689"/>
            <a:ext cx="4406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5" b="0" i="1">
                <a:latin typeface="Bookman Old Style"/>
                <a:cs typeface="Bookman Old Style"/>
              </a:rPr>
              <a:t>L</a:t>
            </a:r>
            <a:r>
              <a:rPr dirty="0" sz="1000" spc="45">
                <a:latin typeface="cmdunh10"/>
                <a:cs typeface="cmdunh10"/>
              </a:rPr>
              <a:t>(</a:t>
            </a:r>
            <a:r>
              <a:rPr dirty="0" sz="1000" spc="45" b="0" i="1">
                <a:latin typeface="Bookman Old Style"/>
                <a:cs typeface="Bookman Old Style"/>
              </a:rPr>
              <a:t>s</a:t>
            </a:r>
            <a:r>
              <a:rPr dirty="0" sz="1000" spc="45">
                <a:latin typeface="cmdunh10"/>
                <a:cs typeface="cmdunh10"/>
              </a:rPr>
              <a:t>)= </a:t>
            </a:r>
            <a:endParaRPr sz="1000">
              <a:latin typeface="cmdunh10"/>
              <a:cs typeface="cmdunh10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111775" y="3514818"/>
            <a:ext cx="1333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25" b="0" i="1">
                <a:latin typeface="Bookman Old Style"/>
                <a:cs typeface="Bookman Old Style"/>
              </a:rPr>
              <a:t>K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4" name="object 14" descr=""/>
          <p:cNvSpPr/>
          <p:nvPr/>
        </p:nvSpPr>
        <p:spPr>
          <a:xfrm>
            <a:off x="1523847" y="3709060"/>
            <a:ext cx="1316990" cy="0"/>
          </a:xfrm>
          <a:custGeom>
            <a:avLst/>
            <a:gdLst/>
            <a:ahLst/>
            <a:cxnLst/>
            <a:rect l="l" t="t" r="r" b="b"/>
            <a:pathLst>
              <a:path w="1316989" h="0">
                <a:moveTo>
                  <a:pt x="0" y="0"/>
                </a:moveTo>
                <a:lnTo>
                  <a:pt x="1316736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 txBox="1"/>
          <p:nvPr/>
        </p:nvSpPr>
        <p:spPr>
          <a:xfrm>
            <a:off x="1511300" y="3688555"/>
            <a:ext cx="13442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mdunh10"/>
                <a:cs typeface="cmdunh10"/>
              </a:rPr>
              <a:t>(1</a:t>
            </a:r>
            <a:r>
              <a:rPr dirty="0" sz="1000" spc="-90">
                <a:latin typeface="cmdunh10"/>
                <a:cs typeface="cmdunh10"/>
              </a:rPr>
              <a:t> </a:t>
            </a:r>
            <a:r>
              <a:rPr dirty="0" sz="1000" spc="-10">
                <a:latin typeface="cmdunh10"/>
                <a:cs typeface="cmdunh10"/>
              </a:rPr>
              <a:t>+</a:t>
            </a:r>
            <a:r>
              <a:rPr dirty="0" sz="1000" spc="-85">
                <a:latin typeface="cmdunh10"/>
                <a:cs typeface="cmdunh10"/>
              </a:rPr>
              <a:t> </a:t>
            </a:r>
            <a:r>
              <a:rPr dirty="0" sz="1000" spc="-30" b="0" i="1">
                <a:latin typeface="Bookman Old Style"/>
                <a:cs typeface="Bookman Old Style"/>
              </a:rPr>
              <a:t>s</a:t>
            </a:r>
            <a:r>
              <a:rPr dirty="0" sz="1000" spc="-30">
                <a:latin typeface="cmdunh10"/>
                <a:cs typeface="cmdunh10"/>
              </a:rPr>
              <a:t>)(1</a:t>
            </a:r>
            <a:r>
              <a:rPr dirty="0" sz="1000" spc="-70">
                <a:latin typeface="cmdunh10"/>
                <a:cs typeface="cmdunh10"/>
              </a:rPr>
              <a:t> </a:t>
            </a:r>
            <a:r>
              <a:rPr dirty="0" sz="1000" spc="-10">
                <a:latin typeface="cmdunh10"/>
                <a:cs typeface="cmdunh10"/>
              </a:rPr>
              <a:t>+</a:t>
            </a:r>
            <a:r>
              <a:rPr dirty="0" sz="1000" spc="-85">
                <a:latin typeface="cmdunh10"/>
                <a:cs typeface="cmdunh10"/>
              </a:rPr>
              <a:t> </a:t>
            </a:r>
            <a:r>
              <a:rPr dirty="0" sz="1000">
                <a:latin typeface="cmdunh10"/>
                <a:cs typeface="cmdunh10"/>
              </a:rPr>
              <a:t>5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dunh10"/>
                <a:cs typeface="cmdunh10"/>
              </a:rPr>
              <a:t>)(1+</a:t>
            </a:r>
            <a:r>
              <a:rPr dirty="0" sz="1000" spc="-85">
                <a:latin typeface="cmdunh10"/>
                <a:cs typeface="cmdunh10"/>
              </a:rPr>
              <a:t> </a:t>
            </a:r>
            <a:r>
              <a:rPr dirty="0" sz="1000" spc="-20">
                <a:latin typeface="cmdunh10"/>
                <a:cs typeface="cmdunh10"/>
              </a:rPr>
              <a:t>20</a:t>
            </a:r>
            <a:r>
              <a:rPr dirty="0" sz="1000" spc="-20" b="0" i="1">
                <a:latin typeface="Bookman Old Style"/>
                <a:cs typeface="Bookman Old Style"/>
              </a:rPr>
              <a:t>s</a:t>
            </a:r>
            <a:r>
              <a:rPr dirty="0" sz="1000" spc="-20">
                <a:latin typeface="cmdunh10"/>
                <a:cs typeface="cmdunh10"/>
              </a:rPr>
              <a:t>)</a:t>
            </a:r>
            <a:endParaRPr sz="1000">
              <a:latin typeface="cmdunh10"/>
              <a:cs typeface="cmdunh10"/>
            </a:endParaRPr>
          </a:p>
        </p:txBody>
      </p:sp>
      <p:sp>
        <p:nvSpPr>
          <p:cNvPr id="16" name="object 16" descr=""/>
          <p:cNvSpPr/>
          <p:nvPr/>
        </p:nvSpPr>
        <p:spPr>
          <a:xfrm>
            <a:off x="3741267" y="1514500"/>
            <a:ext cx="0" cy="8661400"/>
          </a:xfrm>
          <a:custGeom>
            <a:avLst/>
            <a:gdLst/>
            <a:ahLst/>
            <a:cxnLst/>
            <a:rect l="l" t="t" r="r" b="b"/>
            <a:pathLst>
              <a:path w="0" h="8661400">
                <a:moveTo>
                  <a:pt x="0" y="8660892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 txBox="1"/>
          <p:nvPr/>
        </p:nvSpPr>
        <p:spPr>
          <a:xfrm>
            <a:off x="3907028" y="1429026"/>
            <a:ext cx="2999105" cy="601345"/>
          </a:xfrm>
          <a:prstGeom prst="rect">
            <a:avLst/>
          </a:prstGeom>
        </p:spPr>
        <p:txBody>
          <a:bodyPr wrap="square" lIns="0" tIns="571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dirty="0" sz="1000" spc="-55" b="1">
                <a:latin typeface="Cambria"/>
                <a:cs typeface="Cambria"/>
              </a:rPr>
              <a:t>[</a:t>
            </a:r>
            <a:r>
              <a:rPr dirty="0" sz="950" spc="-80">
                <a:latin typeface="SimSun"/>
                <a:cs typeface="SimSun"/>
              </a:rPr>
              <a:t>問題 </a:t>
            </a:r>
            <a:r>
              <a:rPr dirty="0" sz="1000" spc="-25" b="1">
                <a:latin typeface="Cambria"/>
                <a:cs typeface="Cambria"/>
              </a:rPr>
              <a:t>2]</a:t>
            </a:r>
            <a:endParaRPr sz="1000">
              <a:latin typeface="Cambria"/>
              <a:cs typeface="Cambria"/>
            </a:endParaRPr>
          </a:p>
          <a:p>
            <a:pPr marL="12700" marR="5080" indent="144780">
              <a:lnSpc>
                <a:spcPct val="130500"/>
              </a:lnSpc>
              <a:spcBef>
                <a:spcPts val="5"/>
              </a:spcBef>
            </a:pPr>
            <a:r>
              <a:rPr dirty="0" sz="950" spc="-10">
                <a:latin typeface="SimSun"/>
                <a:cs typeface="SimSun"/>
              </a:rPr>
              <a:t>開ループ伝達関数のボード線図に基づいて，以下の問いに答えよ。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160011" y="2144743"/>
            <a:ext cx="4406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5" b="0" i="1">
                <a:latin typeface="Bookman Old Style"/>
                <a:cs typeface="Bookman Old Style"/>
              </a:rPr>
              <a:t>L</a:t>
            </a:r>
            <a:r>
              <a:rPr dirty="0" sz="1000" spc="45">
                <a:latin typeface="cmdunh10"/>
                <a:cs typeface="cmdunh10"/>
              </a:rPr>
              <a:t>(</a:t>
            </a:r>
            <a:r>
              <a:rPr dirty="0" sz="1000" spc="45" b="0" i="1">
                <a:latin typeface="Bookman Old Style"/>
                <a:cs typeface="Bookman Old Style"/>
              </a:rPr>
              <a:t>s</a:t>
            </a:r>
            <a:r>
              <a:rPr dirty="0" sz="1000" spc="45">
                <a:latin typeface="cmdunh10"/>
                <a:cs typeface="cmdunh10"/>
              </a:rPr>
              <a:t>)= </a:t>
            </a:r>
            <a:endParaRPr sz="1000">
              <a:latin typeface="cmdunh10"/>
              <a:cs typeface="cmdunh10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5129269" y="2059402"/>
            <a:ext cx="1333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25" b="0" i="1">
                <a:latin typeface="Bookman Old Style"/>
                <a:cs typeface="Bookman Old Style"/>
              </a:rPr>
              <a:t>K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4600803" y="2252116"/>
            <a:ext cx="1198245" cy="0"/>
          </a:xfrm>
          <a:custGeom>
            <a:avLst/>
            <a:gdLst/>
            <a:ahLst/>
            <a:cxnLst/>
            <a:rect l="l" t="t" r="r" b="b"/>
            <a:pathLst>
              <a:path w="1198245" h="0">
                <a:moveTo>
                  <a:pt x="0" y="0"/>
                </a:moveTo>
                <a:lnTo>
                  <a:pt x="119786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 txBox="1"/>
          <p:nvPr/>
        </p:nvSpPr>
        <p:spPr>
          <a:xfrm>
            <a:off x="4588255" y="2231610"/>
            <a:ext cx="12255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dunh10"/>
                <a:cs typeface="cmdunh10"/>
              </a:rPr>
              <a:t>(1+</a:t>
            </a:r>
            <a:r>
              <a:rPr dirty="0" sz="1000" spc="-10">
                <a:latin typeface="cmdunh10"/>
                <a:cs typeface="cmdunh10"/>
              </a:rPr>
              <a:t> </a:t>
            </a:r>
            <a:r>
              <a:rPr dirty="0" sz="1000">
                <a:latin typeface="cmdunh10"/>
                <a:cs typeface="cmdunh10"/>
              </a:rPr>
              <a:t>0</a:t>
            </a:r>
            <a:r>
              <a:rPr dirty="0" sz="1000" b="0" i="1">
                <a:latin typeface="Bookman Old Style"/>
                <a:cs typeface="Bookman Old Style"/>
              </a:rPr>
              <a:t>.</a:t>
            </a:r>
            <a:r>
              <a:rPr dirty="0" sz="1000">
                <a:latin typeface="cmdunh10"/>
                <a:cs typeface="cmdunh10"/>
              </a:rPr>
              <a:t>1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dunh10"/>
                <a:cs typeface="cmdunh10"/>
              </a:rPr>
              <a:t>)(1+</a:t>
            </a:r>
            <a:r>
              <a:rPr dirty="0" sz="1000" spc="-10">
                <a:latin typeface="cmdunh10"/>
                <a:cs typeface="cmdunh10"/>
              </a:rPr>
              <a:t> 0</a:t>
            </a:r>
            <a:r>
              <a:rPr dirty="0" sz="1000" spc="-10" b="0" i="1">
                <a:latin typeface="Bookman Old Style"/>
                <a:cs typeface="Bookman Old Style"/>
              </a:rPr>
              <a:t>.</a:t>
            </a:r>
            <a:r>
              <a:rPr dirty="0" sz="1000" spc="-10">
                <a:latin typeface="cmdunh10"/>
                <a:cs typeface="cmdunh10"/>
              </a:rPr>
              <a:t>01</a:t>
            </a:r>
            <a:r>
              <a:rPr dirty="0" sz="1000" spc="-10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dunh10"/>
                <a:cs typeface="cmdunh10"/>
              </a:rPr>
              <a:t>)</a:t>
            </a:r>
            <a:endParaRPr sz="1000">
              <a:latin typeface="cmdunh10"/>
              <a:cs typeface="cmdunh10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3935994" y="2430286"/>
            <a:ext cx="2966720" cy="412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6220" marR="5080" indent="-224154">
              <a:lnSpc>
                <a:spcPct val="129200"/>
              </a:lnSpc>
              <a:spcBef>
                <a:spcPts val="100"/>
              </a:spcBef>
            </a:pPr>
            <a:r>
              <a:rPr dirty="0" sz="1000">
                <a:latin typeface="cmdunh10"/>
                <a:cs typeface="cmdunh10"/>
              </a:rPr>
              <a:t>(1</a:t>
            </a:r>
            <a:r>
              <a:rPr dirty="0" sz="1000" spc="60">
                <a:latin typeface="cmdunh10"/>
                <a:cs typeface="cmdunh10"/>
              </a:rPr>
              <a:t>) </a:t>
            </a:r>
            <a:r>
              <a:rPr dirty="0" sz="1000" spc="120" b="0" i="1">
                <a:latin typeface="Bookman Old Style"/>
                <a:cs typeface="Bookman Old Style"/>
              </a:rPr>
              <a:t>K</a:t>
            </a:r>
            <a:r>
              <a:rPr dirty="0" sz="1000" spc="50" b="0" i="1">
                <a:latin typeface="Bookman Old Style"/>
                <a:cs typeface="Bookman Old Style"/>
              </a:rPr>
              <a:t> </a:t>
            </a:r>
            <a:r>
              <a:rPr dirty="0" sz="1000" spc="130">
                <a:latin typeface="cmdunh10"/>
                <a:cs typeface="cmdunh10"/>
              </a:rPr>
              <a:t>=3</a:t>
            </a:r>
            <a:r>
              <a:rPr dirty="0" sz="1000" spc="-100">
                <a:latin typeface="cmdunh10"/>
                <a:cs typeface="cmdunh10"/>
              </a:rPr>
              <a:t> </a:t>
            </a:r>
            <a:r>
              <a:rPr dirty="0" sz="950" spc="-30">
                <a:latin typeface="SimSun"/>
                <a:cs typeface="SimSun"/>
              </a:rPr>
              <a:t>のときのゲイン余裕 </a:t>
            </a:r>
            <a:r>
              <a:rPr dirty="0" sz="1000" spc="-20">
                <a:latin typeface="cmdunh10"/>
                <a:cs typeface="cmdunh10"/>
              </a:rPr>
              <a:t>GM</a:t>
            </a:r>
            <a:r>
              <a:rPr dirty="0" sz="950" spc="-40">
                <a:latin typeface="SimSun"/>
                <a:cs typeface="SimSun"/>
              </a:rPr>
              <a:t>，位相余裕 </a:t>
            </a:r>
            <a:r>
              <a:rPr dirty="0" sz="1000" spc="-10">
                <a:latin typeface="cmdunh10"/>
                <a:cs typeface="cmdunh10"/>
              </a:rPr>
              <a:t>PM</a:t>
            </a:r>
            <a:r>
              <a:rPr dirty="0" sz="1000" spc="-110">
                <a:latin typeface="cmdunh10"/>
                <a:cs typeface="cmdunh10"/>
              </a:rPr>
              <a:t> </a:t>
            </a:r>
            <a:r>
              <a:rPr dirty="0" sz="950" spc="-50">
                <a:latin typeface="SimSun"/>
                <a:cs typeface="SimSun"/>
              </a:rPr>
              <a:t>を</a:t>
            </a:r>
            <a:r>
              <a:rPr dirty="0" sz="950" spc="-15">
                <a:latin typeface="SimSun"/>
                <a:cs typeface="SimSun"/>
              </a:rPr>
              <a:t>求めよ。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910584" y="2913466"/>
            <a:ext cx="3019425" cy="408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1620" marR="30480" indent="-224154">
              <a:lnSpc>
                <a:spcPct val="128200"/>
              </a:lnSpc>
              <a:spcBef>
                <a:spcPts val="100"/>
              </a:spcBef>
            </a:pPr>
            <a:r>
              <a:rPr dirty="0" sz="1000">
                <a:latin typeface="cmdunh10"/>
                <a:cs typeface="cmdunh10"/>
              </a:rPr>
              <a:t>(2</a:t>
            </a:r>
            <a:r>
              <a:rPr dirty="0" sz="1000" spc="85">
                <a:latin typeface="cmdunh10"/>
                <a:cs typeface="cmdunh10"/>
              </a:rPr>
              <a:t>) </a:t>
            </a:r>
            <a:r>
              <a:rPr dirty="0" sz="950" spc="-10">
                <a:latin typeface="SimSun"/>
                <a:cs typeface="SimSun"/>
              </a:rPr>
              <a:t>位相余裕 </a:t>
            </a:r>
            <a:r>
              <a:rPr dirty="0" sz="1000">
                <a:latin typeface="cmdunh10"/>
                <a:cs typeface="cmdunh10"/>
              </a:rPr>
              <a:t>PM = </a:t>
            </a:r>
            <a:r>
              <a:rPr dirty="0" sz="1000" spc="50">
                <a:latin typeface="cmdunh10"/>
                <a:cs typeface="cmdunh10"/>
              </a:rPr>
              <a:t>60</a:t>
            </a:r>
            <a:r>
              <a:rPr dirty="0" baseline="27777" sz="1050" spc="135" i="1">
                <a:latin typeface="Arial"/>
                <a:cs typeface="Arial"/>
              </a:rPr>
              <a:t>◦ </a:t>
            </a:r>
            <a:r>
              <a:rPr dirty="0" sz="950" spc="-20">
                <a:latin typeface="SimSun"/>
                <a:cs typeface="SimSun"/>
              </a:rPr>
              <a:t>となるようにゲイン </a:t>
            </a:r>
            <a:r>
              <a:rPr dirty="0" sz="1000" spc="120" b="0" i="1">
                <a:latin typeface="Bookman Old Style"/>
                <a:cs typeface="Bookman Old Style"/>
              </a:rPr>
              <a:t>K</a:t>
            </a:r>
            <a:r>
              <a:rPr dirty="0" sz="1000" spc="60" b="0" i="1">
                <a:latin typeface="Bookman Old Style"/>
                <a:cs typeface="Bookman Old Style"/>
              </a:rPr>
              <a:t> </a:t>
            </a:r>
            <a:r>
              <a:rPr dirty="0" sz="950" spc="-25">
                <a:latin typeface="SimSun"/>
                <a:cs typeface="SimSun"/>
              </a:rPr>
              <a:t>を求</a:t>
            </a:r>
            <a:r>
              <a:rPr dirty="0" sz="950" spc="-20">
                <a:latin typeface="SimSun"/>
                <a:cs typeface="SimSun"/>
              </a:rPr>
              <a:t>めよ。</a:t>
            </a:r>
            <a:endParaRPr sz="95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23CE2_s_hw12_prob.dvi</dc:title>
  <dcterms:created xsi:type="dcterms:W3CDTF">2023-07-20T23:06:47Z</dcterms:created>
  <dcterms:modified xsi:type="dcterms:W3CDTF">2023-07-20T23:06:47Z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2023-07-21T00:00:00Z</vt:filetime>
  </property>
  <property fmtid="{D5CDD505-2E9C-101B-9397-08002B2CF9AE}" pid="3" name="Creator">
    <vt:lpwstr>dvips(k) 5.994 Copyright 2014 Radical Eye Software</vt:lpwstr>
  </property>
  <property fmtid="{D5CDD505-2E9C-101B-9397-08002B2CF9AE}" pid="4" name="LastSaved">
    <vt:filetime>2023-07-20T00:00:00Z</vt:filetime>
  </property>
  <property fmtid="{D5CDD505-2E9C-101B-9397-08002B2CF9AE}" pid="5" name="Producer">
    <vt:lpwstr>Acrobat Distiller 23.0 (Windows)</vt:lpwstr>
  </property>
</Properties>
</file>