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7087" y="362264"/>
            <a:ext cx="28270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Baskerville Old Face"/>
                <a:cs typeface="Baskerville Old Face"/>
              </a:rPr>
              <a:t>2024</a:t>
            </a:r>
            <a:r>
              <a:rPr dirty="0" sz="1200" spc="-70">
                <a:latin typeface="Baskerville Old Face"/>
                <a:cs typeface="Baskerville Old Face"/>
              </a:rPr>
              <a:t> </a:t>
            </a:r>
            <a:r>
              <a:rPr dirty="0" sz="1150">
                <a:latin typeface="SimSun"/>
                <a:cs typeface="SimSun"/>
              </a:rPr>
              <a:t>年度 制御工学</a:t>
            </a:r>
            <a:r>
              <a:rPr dirty="0" sz="1200">
                <a:latin typeface="Baskerville Old Face"/>
                <a:cs typeface="Baskerville Old Face"/>
              </a:rPr>
              <a:t>II</a:t>
            </a:r>
            <a:r>
              <a:rPr dirty="0" sz="1200" spc="90">
                <a:latin typeface="Baskerville Old Face"/>
                <a:cs typeface="Baskerville Old Face"/>
              </a:rPr>
              <a:t> </a:t>
            </a:r>
            <a:r>
              <a:rPr dirty="0" sz="1150" spc="-110">
                <a:latin typeface="SimSun"/>
                <a:cs typeface="SimSun"/>
              </a:rPr>
              <a:t>前期 第 </a:t>
            </a:r>
            <a:r>
              <a:rPr dirty="0" sz="1200">
                <a:latin typeface="Baskerville Old Face"/>
                <a:cs typeface="Baskerville Old Face"/>
              </a:rPr>
              <a:t>3</a:t>
            </a:r>
            <a:r>
              <a:rPr dirty="0" sz="1200" spc="-55">
                <a:latin typeface="Baskerville Old Face"/>
                <a:cs typeface="Baskerville Old Face"/>
              </a:rPr>
              <a:t> </a:t>
            </a:r>
            <a:r>
              <a:rPr dirty="0" sz="1150" spc="-10">
                <a:latin typeface="SimSun"/>
                <a:cs typeface="SimSun"/>
              </a:rPr>
              <a:t>回レポート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814819" y="387570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cmb10"/>
                <a:cs typeface="cmb10"/>
              </a:rPr>
              <a:t>1</a:t>
            </a:r>
            <a:endParaRPr sz="1000">
              <a:latin typeface="cmb10"/>
              <a:cs typeface="cmb10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002027" y="853107"/>
            <a:ext cx="4902200" cy="54864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50" b="1">
                <a:latin typeface="CenturyOldst"/>
                <a:cs typeface="CenturyOldst"/>
              </a:rPr>
              <a:t>2024</a:t>
            </a:r>
            <a:r>
              <a:rPr dirty="0" sz="1400" spc="-70" b="1">
                <a:latin typeface="CenturyOldst"/>
                <a:cs typeface="CenturyOldst"/>
              </a:rPr>
              <a:t> </a:t>
            </a:r>
            <a:r>
              <a:rPr dirty="0" sz="1350" spc="-75">
                <a:latin typeface="SimSun"/>
                <a:cs typeface="SimSun"/>
              </a:rPr>
              <a:t>年度 制御工学 </a:t>
            </a:r>
            <a:r>
              <a:rPr dirty="0" sz="1400" spc="75" b="1">
                <a:latin typeface="CenturyOldst"/>
                <a:cs typeface="CenturyOldst"/>
              </a:rPr>
              <a:t>II</a:t>
            </a:r>
            <a:r>
              <a:rPr dirty="0" sz="1400" spc="240" b="1">
                <a:latin typeface="CenturyOldst"/>
                <a:cs typeface="CenturyOldst"/>
              </a:rPr>
              <a:t> </a:t>
            </a:r>
            <a:r>
              <a:rPr dirty="0" sz="1350" spc="-110">
                <a:latin typeface="SimSun"/>
                <a:cs typeface="SimSun"/>
              </a:rPr>
              <a:t>前期 第 </a:t>
            </a:r>
            <a:r>
              <a:rPr dirty="0" sz="1400" spc="55" b="1">
                <a:latin typeface="CenturyOldst"/>
                <a:cs typeface="CenturyOldst"/>
              </a:rPr>
              <a:t>3</a:t>
            </a:r>
            <a:r>
              <a:rPr dirty="0" sz="1400" spc="-70" b="1">
                <a:latin typeface="CenturyOldst"/>
                <a:cs typeface="CenturyOldst"/>
              </a:rPr>
              <a:t> </a:t>
            </a:r>
            <a:r>
              <a:rPr dirty="0" sz="1350" spc="-10">
                <a:latin typeface="SimSun"/>
                <a:cs typeface="SimSun"/>
              </a:rPr>
              <a:t>回レポート</a:t>
            </a:r>
            <a:endParaRPr sz="1350">
              <a:latin typeface="SimSun"/>
              <a:cs typeface="SimSun"/>
            </a:endParaRPr>
          </a:p>
          <a:p>
            <a:pPr marL="1580515">
              <a:lnSpc>
                <a:spcPct val="100000"/>
              </a:lnSpc>
              <a:spcBef>
                <a:spcPts val="1200"/>
              </a:spcBef>
              <a:tabLst>
                <a:tab pos="2938145" algn="l"/>
                <a:tab pos="4888865" algn="l"/>
              </a:tabLst>
            </a:pPr>
            <a:r>
              <a:rPr dirty="0" sz="1000" spc="-10">
                <a:latin typeface="cmb10"/>
                <a:cs typeface="cmb10"/>
              </a:rPr>
              <a:t>5</a:t>
            </a:r>
            <a:r>
              <a:rPr dirty="0" sz="1000" spc="-80">
                <a:latin typeface="cmb10"/>
                <a:cs typeface="cmb10"/>
              </a:rPr>
              <a:t> </a:t>
            </a:r>
            <a:r>
              <a:rPr dirty="0" sz="950">
                <a:latin typeface="SimSun"/>
                <a:cs typeface="SimSun"/>
              </a:rPr>
              <a:t>年</a:t>
            </a:r>
            <a:r>
              <a:rPr dirty="0" sz="950" spc="-135">
                <a:latin typeface="SimSun"/>
                <a:cs typeface="SimSun"/>
              </a:rPr>
              <a:t> </a:t>
            </a:r>
            <a:r>
              <a:rPr dirty="0" sz="1000">
                <a:latin typeface="cmb10"/>
                <a:cs typeface="cmb10"/>
              </a:rPr>
              <a:t>E</a:t>
            </a:r>
            <a:r>
              <a:rPr dirty="0" sz="1000" spc="-80">
                <a:latin typeface="cmb10"/>
                <a:cs typeface="cmb10"/>
              </a:rPr>
              <a:t> </a:t>
            </a:r>
            <a:r>
              <a:rPr dirty="0" sz="950">
                <a:latin typeface="SimSun"/>
                <a:cs typeface="SimSun"/>
              </a:rPr>
              <a:t>科</a:t>
            </a:r>
            <a:r>
              <a:rPr dirty="0" sz="950" spc="-135">
                <a:latin typeface="SimSun"/>
                <a:cs typeface="SimSun"/>
              </a:rPr>
              <a:t> </a:t>
            </a:r>
            <a:r>
              <a:rPr dirty="0" sz="950">
                <a:latin typeface="SimSun"/>
                <a:cs typeface="SimSun"/>
              </a:rPr>
              <a:t>番号</a:t>
            </a:r>
            <a:r>
              <a:rPr dirty="0" sz="950" spc="-225">
                <a:latin typeface="SimSun"/>
                <a:cs typeface="SimSun"/>
              </a:rPr>
              <a:t> </a:t>
            </a:r>
            <a:r>
              <a:rPr dirty="0" u="sng" sz="9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950">
                <a:latin typeface="Times New Roman"/>
                <a:cs typeface="Times New Roman"/>
              </a:rPr>
              <a:t> </a:t>
            </a:r>
            <a:r>
              <a:rPr dirty="0" u="none" sz="950">
                <a:latin typeface="SimSun"/>
                <a:cs typeface="SimSun"/>
              </a:rPr>
              <a:t>氏名 </a:t>
            </a:r>
            <a:r>
              <a:rPr dirty="0" u="sng" sz="9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77087" y="1583909"/>
            <a:ext cx="26650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latin typeface="Century Gothic"/>
                <a:cs typeface="Century Gothic"/>
              </a:rPr>
              <a:t>[</a:t>
            </a:r>
            <a:r>
              <a:rPr dirty="0" sz="950" spc="-35">
                <a:latin typeface="SimSun"/>
                <a:cs typeface="SimSun"/>
              </a:rPr>
              <a:t>問題 </a:t>
            </a:r>
            <a:r>
              <a:rPr dirty="0" sz="1000" b="1">
                <a:latin typeface="Century Gothic"/>
                <a:cs typeface="Century Gothic"/>
              </a:rPr>
              <a:t>1]</a:t>
            </a:r>
            <a:r>
              <a:rPr dirty="0" sz="1000" spc="210" b="1">
                <a:latin typeface="Century Gothic"/>
                <a:cs typeface="Century Gothic"/>
              </a:rPr>
              <a:t>  </a:t>
            </a:r>
            <a:r>
              <a:rPr dirty="0" sz="950" spc="-10">
                <a:latin typeface="SimSun"/>
                <a:cs typeface="SimSun"/>
              </a:rPr>
              <a:t>次の伝達関数のベクトル軌跡を描け。</a:t>
            </a:r>
            <a:endParaRPr sz="950">
              <a:latin typeface="SimSun"/>
              <a:cs typeface="SimSu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77087" y="1772885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cmb10"/>
                <a:cs typeface="cmb10"/>
              </a:rPr>
              <a:t>(a)</a:t>
            </a:r>
            <a:endParaRPr sz="1000">
              <a:latin typeface="cmb10"/>
              <a:cs typeface="cmb10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06268" y="1687544"/>
            <a:ext cx="850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 b="0" i="1">
                <a:latin typeface="Bookman Old Style"/>
                <a:cs typeface="Bookman Old Style"/>
              </a:rPr>
              <a:t>s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809091" y="1880260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4" h="0">
                <a:moveTo>
                  <a:pt x="0" y="0"/>
                </a:moveTo>
                <a:lnTo>
                  <a:pt x="27736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96544" y="1859755"/>
            <a:ext cx="3333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85" b="0" i="1">
                <a:latin typeface="Bookman Old Style"/>
                <a:cs typeface="Bookman Old Style"/>
              </a:rPr>
              <a:t>s</a:t>
            </a:r>
            <a:r>
              <a:rPr dirty="0" sz="1000" spc="-80" b="0" i="1">
                <a:latin typeface="Bookman Old Style"/>
                <a:cs typeface="Bookman Old Style"/>
              </a:rPr>
              <a:t> </a:t>
            </a:r>
            <a:r>
              <a:rPr dirty="0" sz="1000" spc="80">
                <a:latin typeface="cmb10"/>
                <a:cs typeface="cmb10"/>
              </a:rPr>
              <a:t>+2 </a:t>
            </a:r>
            <a:endParaRPr sz="1000">
              <a:latin typeface="cmb10"/>
              <a:cs typeface="cmb10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77086" y="2152356"/>
            <a:ext cx="501650" cy="558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 i="1">
                <a:latin typeface="Bookman Old Style"/>
                <a:cs typeface="Bookman Old Style"/>
              </a:rPr>
              <a:t>l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sz="1000">
              <a:latin typeface="cmb10"/>
              <a:cs typeface="cmb10"/>
            </a:endParaRPr>
          </a:p>
          <a:p>
            <a:pPr marL="12700">
              <a:lnSpc>
                <a:spcPct val="100000"/>
              </a:lnSpc>
            </a:pPr>
            <a:r>
              <a:rPr dirty="0" sz="1000" spc="-35" b="0" i="1">
                <a:latin typeface="Bookman Old Style"/>
                <a:cs typeface="Bookman Old Style"/>
              </a:rPr>
              <a:t>n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180" i="1">
                <a:latin typeface="Arial"/>
                <a:cs typeface="Arial"/>
              </a:rPr>
              <a:t>−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b="0" i="1">
                <a:latin typeface="Bookman Old Style"/>
                <a:cs typeface="Bookman Old Style"/>
              </a:rPr>
              <a:t>m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26273" y="4535899"/>
            <a:ext cx="626110" cy="988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</a:pPr>
            <a:r>
              <a:rPr dirty="0" baseline="-22222" sz="1500">
                <a:latin typeface="cmb10"/>
                <a:cs typeface="cmb10"/>
              </a:rPr>
              <a:t>(b)</a:t>
            </a:r>
            <a:r>
              <a:rPr dirty="0" baseline="-22222" sz="1500" spc="-15">
                <a:latin typeface="cmb10"/>
                <a:cs typeface="cmb10"/>
              </a:rPr>
              <a:t> </a:t>
            </a:r>
            <a:r>
              <a:rPr dirty="0" baseline="-22222" sz="1500" spc="-15" b="0" i="1">
                <a:latin typeface="Bookman Old Style"/>
                <a:cs typeface="Bookman Old Style"/>
              </a:rPr>
              <a:t>e</a:t>
            </a:r>
            <a:r>
              <a:rPr dirty="0" sz="700" spc="-10" i="1">
                <a:latin typeface="Arial"/>
                <a:cs typeface="Arial"/>
              </a:rPr>
              <a:t>−</a:t>
            </a:r>
            <a:r>
              <a:rPr dirty="0" sz="700" spc="-10">
                <a:latin typeface="cmbx10"/>
                <a:cs typeface="cmbx10"/>
              </a:rPr>
              <a:t>10</a:t>
            </a:r>
            <a:r>
              <a:rPr dirty="0" sz="700" spc="-10" b="0" i="1">
                <a:latin typeface="Bookman Old Style"/>
                <a:cs typeface="Bookman Old Style"/>
              </a:rPr>
              <a:t>s</a:t>
            </a:r>
            <a:endParaRPr sz="7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7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sz="700">
              <a:latin typeface="Bookman Old Style"/>
              <a:cs typeface="Bookman Old Style"/>
            </a:endParaRPr>
          </a:p>
          <a:p>
            <a:pPr marL="63500">
              <a:lnSpc>
                <a:spcPct val="100000"/>
              </a:lnSpc>
            </a:pPr>
            <a:r>
              <a:rPr dirty="0" sz="1000" b="0" i="1">
                <a:latin typeface="Bookman Old Style"/>
                <a:cs typeface="Bookman Old Style"/>
              </a:rPr>
              <a:t>l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  <a:p>
            <a:pPr>
              <a:lnSpc>
                <a:spcPct val="100000"/>
              </a:lnSpc>
              <a:spcBef>
                <a:spcPts val="790"/>
              </a:spcBef>
            </a:pPr>
            <a:endParaRPr sz="1000">
              <a:latin typeface="cmb10"/>
              <a:cs typeface="cmb10"/>
            </a:endParaRPr>
          </a:p>
          <a:p>
            <a:pPr marL="63500">
              <a:lnSpc>
                <a:spcPct val="100000"/>
              </a:lnSpc>
            </a:pPr>
            <a:r>
              <a:rPr dirty="0" sz="1000" spc="-35" b="0" i="1">
                <a:latin typeface="Bookman Old Style"/>
                <a:cs typeface="Bookman Old Style"/>
              </a:rPr>
              <a:t>n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180" i="1">
                <a:latin typeface="Arial"/>
                <a:cs typeface="Arial"/>
              </a:rPr>
              <a:t>−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b="0" i="1">
                <a:latin typeface="Bookman Old Style"/>
                <a:cs typeface="Bookman Old Style"/>
              </a:rPr>
              <a:t>m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77075" y="7401013"/>
            <a:ext cx="1797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cmb10"/>
                <a:cs typeface="cmb10"/>
              </a:rPr>
              <a:t>(c)</a:t>
            </a:r>
            <a:endParaRPr sz="1000">
              <a:latin typeface="cmb10"/>
              <a:cs typeface="cmb10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06842" y="7315672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cmb10"/>
                <a:cs typeface="cmb10"/>
              </a:rPr>
              <a:t>1</a:t>
            </a:r>
            <a:endParaRPr sz="1000">
              <a:latin typeface="cmb10"/>
              <a:cs typeface="cmb10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802995" y="7508392"/>
            <a:ext cx="498475" cy="0"/>
          </a:xfrm>
          <a:custGeom>
            <a:avLst/>
            <a:gdLst/>
            <a:ahLst/>
            <a:cxnLst/>
            <a:rect l="l" t="t" r="r" b="b"/>
            <a:pathLst>
              <a:path w="498475" h="0">
                <a:moveTo>
                  <a:pt x="0" y="0"/>
                </a:moveTo>
                <a:lnTo>
                  <a:pt x="498348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790448" y="7487887"/>
            <a:ext cx="5245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 i="1">
                <a:latin typeface="Bookman Old Style"/>
                <a:cs typeface="Bookman Old Style"/>
              </a:rPr>
              <a:t>s</a:t>
            </a:r>
            <a:r>
              <a:rPr dirty="0" sz="1000">
                <a:latin typeface="cmb10"/>
                <a:cs typeface="cmb10"/>
              </a:rPr>
              <a:t>(1+</a:t>
            </a:r>
            <a:r>
              <a:rPr dirty="0" sz="1000" spc="5">
                <a:latin typeface="cmb10"/>
                <a:cs typeface="cmb10"/>
              </a:rPr>
              <a:t> </a:t>
            </a:r>
            <a:r>
              <a:rPr dirty="0" sz="1000" spc="-25">
                <a:latin typeface="cmb10"/>
                <a:cs typeface="cmb10"/>
              </a:rPr>
              <a:t>2</a:t>
            </a:r>
            <a:r>
              <a:rPr dirty="0" sz="1000" spc="-25" b="0" i="1">
                <a:latin typeface="Bookman Old Style"/>
                <a:cs typeface="Bookman Old Style"/>
              </a:rPr>
              <a:t>s</a:t>
            </a:r>
            <a:r>
              <a:rPr dirty="0" sz="1000" spc="-25">
                <a:latin typeface="cmb10"/>
                <a:cs typeface="cmb10"/>
              </a:rPr>
              <a:t>)</a:t>
            </a:r>
            <a:endParaRPr sz="1000">
              <a:latin typeface="cmb10"/>
              <a:cs typeface="cmb10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77101" y="7780488"/>
            <a:ext cx="501650" cy="556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 i="1">
                <a:latin typeface="Bookman Old Style"/>
                <a:cs typeface="Bookman Old Style"/>
              </a:rPr>
              <a:t>l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  <a:p>
            <a:pPr>
              <a:lnSpc>
                <a:spcPct val="100000"/>
              </a:lnSpc>
              <a:spcBef>
                <a:spcPts val="785"/>
              </a:spcBef>
            </a:pPr>
            <a:endParaRPr sz="1000">
              <a:latin typeface="cmb10"/>
              <a:cs typeface="cmb1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35" b="0" i="1">
                <a:latin typeface="Bookman Old Style"/>
                <a:cs typeface="Bookman Old Style"/>
              </a:rPr>
              <a:t>n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180" i="1">
                <a:latin typeface="Arial"/>
                <a:cs typeface="Arial"/>
              </a:rPr>
              <a:t>−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b="0" i="1">
                <a:latin typeface="Bookman Old Style"/>
                <a:cs typeface="Bookman Old Style"/>
              </a:rPr>
              <a:t>m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7087" y="362264"/>
            <a:ext cx="28270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Baskerville Old Face"/>
                <a:cs typeface="Baskerville Old Face"/>
              </a:rPr>
              <a:t>2024</a:t>
            </a:r>
            <a:r>
              <a:rPr dirty="0" sz="1200" spc="-70">
                <a:latin typeface="Baskerville Old Face"/>
                <a:cs typeface="Baskerville Old Face"/>
              </a:rPr>
              <a:t> </a:t>
            </a:r>
            <a:r>
              <a:rPr dirty="0" sz="1150">
                <a:latin typeface="SimSun"/>
                <a:cs typeface="SimSun"/>
              </a:rPr>
              <a:t>年度 制御工学</a:t>
            </a:r>
            <a:r>
              <a:rPr dirty="0" sz="1200">
                <a:latin typeface="Baskerville Old Face"/>
                <a:cs typeface="Baskerville Old Face"/>
              </a:rPr>
              <a:t>II</a:t>
            </a:r>
            <a:r>
              <a:rPr dirty="0" sz="1200" spc="90">
                <a:latin typeface="Baskerville Old Face"/>
                <a:cs typeface="Baskerville Old Face"/>
              </a:rPr>
              <a:t> </a:t>
            </a:r>
            <a:r>
              <a:rPr dirty="0" sz="1150" spc="-110">
                <a:latin typeface="SimSun"/>
                <a:cs typeface="SimSun"/>
              </a:rPr>
              <a:t>前期 第 </a:t>
            </a:r>
            <a:r>
              <a:rPr dirty="0" sz="1200">
                <a:latin typeface="Baskerville Old Face"/>
                <a:cs typeface="Baskerville Old Face"/>
              </a:rPr>
              <a:t>3</a:t>
            </a:r>
            <a:r>
              <a:rPr dirty="0" sz="1200" spc="-55">
                <a:latin typeface="Baskerville Old Face"/>
                <a:cs typeface="Baskerville Old Face"/>
              </a:rPr>
              <a:t> </a:t>
            </a:r>
            <a:r>
              <a:rPr dirty="0" sz="1150" spc="-10">
                <a:latin typeface="SimSun"/>
                <a:cs typeface="SimSun"/>
              </a:rPr>
              <a:t>回レポート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814819" y="387570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cmb10"/>
                <a:cs typeface="cmb10"/>
              </a:rPr>
              <a:t>2</a:t>
            </a:r>
            <a:endParaRPr sz="1000">
              <a:latin typeface="cmb10"/>
              <a:cs typeface="cmb10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77111" y="806672"/>
            <a:ext cx="1936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cmb10"/>
                <a:cs typeface="cmb10"/>
              </a:rPr>
              <a:t>(d)</a:t>
            </a:r>
            <a:endParaRPr sz="1000">
              <a:latin typeface="cmb10"/>
              <a:cs typeface="cmb10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40051" y="721330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cmb10"/>
                <a:cs typeface="cmb10"/>
              </a:rPr>
              <a:t>1</a:t>
            </a:r>
            <a:endParaRPr sz="1000">
              <a:latin typeface="cmb10"/>
              <a:cs typeface="cmb10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816711" y="914044"/>
            <a:ext cx="937260" cy="0"/>
          </a:xfrm>
          <a:custGeom>
            <a:avLst/>
            <a:gdLst/>
            <a:ahLst/>
            <a:cxnLst/>
            <a:rect l="l" t="t" r="r" b="b"/>
            <a:pathLst>
              <a:path w="937260" h="0">
                <a:moveTo>
                  <a:pt x="0" y="0"/>
                </a:moveTo>
                <a:lnTo>
                  <a:pt x="93726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804163" y="893537"/>
            <a:ext cx="9632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 i="1">
                <a:latin typeface="Bookman Old Style"/>
                <a:cs typeface="Bookman Old Style"/>
              </a:rPr>
              <a:t>s</a:t>
            </a:r>
            <a:r>
              <a:rPr dirty="0" sz="1000">
                <a:latin typeface="cmb10"/>
                <a:cs typeface="cmb10"/>
              </a:rPr>
              <a:t>(1+ 2</a:t>
            </a:r>
            <a:r>
              <a:rPr dirty="0" sz="1000" b="0" i="1">
                <a:latin typeface="Bookman Old Style"/>
                <a:cs typeface="Bookman Old Style"/>
              </a:rPr>
              <a:t>s</a:t>
            </a:r>
            <a:r>
              <a:rPr dirty="0" sz="1000">
                <a:latin typeface="cmb10"/>
                <a:cs typeface="cmb10"/>
              </a:rPr>
              <a:t>)(1+</a:t>
            </a:r>
            <a:r>
              <a:rPr dirty="0" sz="1000" spc="5">
                <a:latin typeface="cmb10"/>
                <a:cs typeface="cmb10"/>
              </a:rPr>
              <a:t> </a:t>
            </a:r>
            <a:r>
              <a:rPr dirty="0" sz="1000" spc="-25">
                <a:latin typeface="cmb10"/>
                <a:cs typeface="cmb10"/>
              </a:rPr>
              <a:t>3</a:t>
            </a:r>
            <a:r>
              <a:rPr dirty="0" sz="1000" spc="-25" b="0" i="1">
                <a:latin typeface="Bookman Old Style"/>
                <a:cs typeface="Bookman Old Style"/>
              </a:rPr>
              <a:t>s</a:t>
            </a:r>
            <a:r>
              <a:rPr dirty="0" sz="1000" spc="-25">
                <a:latin typeface="cmb10"/>
                <a:cs typeface="cmb10"/>
              </a:rPr>
              <a:t>)</a:t>
            </a:r>
            <a:endParaRPr sz="1000">
              <a:latin typeface="cmb10"/>
              <a:cs typeface="cmb10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77102" y="1186139"/>
            <a:ext cx="501650" cy="556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 i="1">
                <a:latin typeface="Bookman Old Style"/>
                <a:cs typeface="Bookman Old Style"/>
              </a:rPr>
              <a:t>l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  <a:p>
            <a:pPr>
              <a:lnSpc>
                <a:spcPct val="100000"/>
              </a:lnSpc>
              <a:spcBef>
                <a:spcPts val="785"/>
              </a:spcBef>
            </a:pPr>
            <a:endParaRPr sz="1000">
              <a:latin typeface="cmb10"/>
              <a:cs typeface="cmb1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35" b="0" i="1">
                <a:latin typeface="Bookman Old Style"/>
                <a:cs typeface="Bookman Old Style"/>
              </a:rPr>
              <a:t>n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180" i="1">
                <a:latin typeface="Arial"/>
                <a:cs typeface="Arial"/>
              </a:rPr>
              <a:t>−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b="0" i="1">
                <a:latin typeface="Bookman Old Style"/>
                <a:cs typeface="Bookman Old Style"/>
              </a:rPr>
              <a:t>m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77089" y="5511232"/>
            <a:ext cx="1797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cmb10"/>
                <a:cs typeface="cmb10"/>
              </a:rPr>
              <a:t>(e)</a:t>
            </a:r>
            <a:endParaRPr sz="1000">
              <a:latin typeface="cmb10"/>
              <a:cs typeface="cmb10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90448" y="5425891"/>
            <a:ext cx="4572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5">
                <a:latin typeface="cmb10"/>
                <a:cs typeface="cmb10"/>
              </a:rPr>
              <a:t>10</a:t>
            </a:r>
            <a:r>
              <a:rPr dirty="0" sz="1000" spc="-35" b="0" i="1">
                <a:latin typeface="Bookman Old Style"/>
                <a:cs typeface="Bookman Old Style"/>
              </a:rPr>
              <a:t>s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75">
                <a:latin typeface="cmb10"/>
                <a:cs typeface="cmb10"/>
              </a:rPr>
              <a:t>+1 </a:t>
            </a:r>
            <a:endParaRPr sz="1000">
              <a:latin typeface="cmb10"/>
              <a:cs typeface="cmb10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802995" y="5618632"/>
            <a:ext cx="403860" cy="0"/>
          </a:xfrm>
          <a:custGeom>
            <a:avLst/>
            <a:gdLst/>
            <a:ahLst/>
            <a:cxnLst/>
            <a:rect l="l" t="t" r="r" b="b"/>
            <a:pathLst>
              <a:path w="403859" h="0">
                <a:moveTo>
                  <a:pt x="0" y="0"/>
                </a:moveTo>
                <a:lnTo>
                  <a:pt x="40386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820927" y="5598127"/>
            <a:ext cx="3676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85" b="0" i="1">
                <a:latin typeface="Bookman Old Style"/>
                <a:cs typeface="Bookman Old Style"/>
              </a:rPr>
              <a:t>s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-10">
                <a:latin typeface="cmb10"/>
                <a:cs typeface="cmb10"/>
              </a:rPr>
              <a:t>+</a:t>
            </a:r>
            <a:r>
              <a:rPr dirty="0" sz="1000" spc="-110">
                <a:latin typeface="cmb10"/>
                <a:cs typeface="cmb10"/>
              </a:rPr>
              <a:t> </a:t>
            </a:r>
            <a:r>
              <a:rPr dirty="0" sz="1000" spc="-25">
                <a:latin typeface="cmb10"/>
                <a:cs typeface="cmb10"/>
              </a:rPr>
              <a:t>10</a:t>
            </a:r>
            <a:endParaRPr sz="1000">
              <a:latin typeface="cmb10"/>
              <a:cs typeface="cmb10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77088" y="5890728"/>
            <a:ext cx="501650" cy="556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 i="1">
                <a:latin typeface="Bookman Old Style"/>
                <a:cs typeface="Bookman Old Style"/>
              </a:rPr>
              <a:t>l</a:t>
            </a:r>
            <a:r>
              <a:rPr dirty="0" sz="1000" spc="1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  <a:p>
            <a:pPr>
              <a:lnSpc>
                <a:spcPct val="100000"/>
              </a:lnSpc>
              <a:spcBef>
                <a:spcPts val="785"/>
              </a:spcBef>
            </a:pPr>
            <a:endParaRPr sz="1000">
              <a:latin typeface="cmb10"/>
              <a:cs typeface="cmb1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35" b="0" i="1">
                <a:latin typeface="Bookman Old Style"/>
                <a:cs typeface="Bookman Old Style"/>
              </a:rPr>
              <a:t>n</a:t>
            </a:r>
            <a:r>
              <a:rPr dirty="0" sz="1000" spc="-70" b="0" i="1">
                <a:latin typeface="Bookman Old Style"/>
                <a:cs typeface="Bookman Old Style"/>
              </a:rPr>
              <a:t> </a:t>
            </a:r>
            <a:r>
              <a:rPr dirty="0" sz="1000" spc="180" i="1">
                <a:latin typeface="Arial"/>
                <a:cs typeface="Arial"/>
              </a:rPr>
              <a:t>−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b="0" i="1">
                <a:latin typeface="Bookman Old Style"/>
                <a:cs typeface="Bookman Old Style"/>
              </a:rPr>
              <a:t>m</a:t>
            </a:r>
            <a:r>
              <a:rPr dirty="0" sz="1000" spc="-25" b="0" i="1">
                <a:latin typeface="Bookman Old Style"/>
                <a:cs typeface="Bookman Old Style"/>
              </a:rPr>
              <a:t> </a:t>
            </a:r>
            <a:r>
              <a:rPr dirty="0" sz="1000" spc="-50">
                <a:latin typeface="cmb10"/>
                <a:cs typeface="cmb10"/>
              </a:rPr>
              <a:t>=</a:t>
            </a:r>
            <a:endParaRPr sz="1000">
              <a:latin typeface="cmb10"/>
              <a:cs typeface="cmb1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24CE2_s_hw03_prob.dvi</dc:title>
  <dcterms:created xsi:type="dcterms:W3CDTF">2024-04-29T23:33:58Z</dcterms:created>
  <dcterms:modified xsi:type="dcterms:W3CDTF">2024-04-29T23:33:58Z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2024-04-30T00:00:00Z</vt:filetime>
  </property>
  <property fmtid="{D5CDD505-2E9C-101B-9397-08002B2CF9AE}" pid="3" name="Creator">
    <vt:lpwstr>dvips(k) 5.994 Copyright 2014 Radical Eye Software</vt:lpwstr>
  </property>
  <property fmtid="{D5CDD505-2E9C-101B-9397-08002B2CF9AE}" pid="4" name="LastSaved">
    <vt:filetime>2024-04-29T00:00:00Z</vt:filetime>
  </property>
  <property fmtid="{D5CDD505-2E9C-101B-9397-08002B2CF9AE}" pid="5" name="Producer">
    <vt:lpwstr>Acrobat Distiller 24.0 (Windows)</vt:lpwstr>
  </property>
</Properties>
</file>